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9" r:id="rId3"/>
    <p:sldId id="284" r:id="rId4"/>
    <p:sldId id="259" r:id="rId5"/>
    <p:sldId id="260" r:id="rId6"/>
    <p:sldId id="261" r:id="rId7"/>
    <p:sldId id="262" r:id="rId8"/>
    <p:sldId id="263" r:id="rId9"/>
    <p:sldId id="264" r:id="rId10"/>
    <p:sldId id="265" r:id="rId11"/>
    <p:sldId id="281" r:id="rId12"/>
    <p:sldId id="282" r:id="rId13"/>
    <p:sldId id="283" r:id="rId14"/>
    <p:sldId id="271" r:id="rId15"/>
    <p:sldId id="285" r:id="rId16"/>
    <p:sldId id="286" r:id="rId17"/>
    <p:sldId id="287" r:id="rId18"/>
    <p:sldId id="267" r:id="rId19"/>
    <p:sldId id="268" r:id="rId20"/>
    <p:sldId id="269" r:id="rId21"/>
    <p:sldId id="272" r:id="rId22"/>
    <p:sldId id="273" r:id="rId23"/>
    <p:sldId id="277" r:id="rId24"/>
    <p:sldId id="274" r:id="rId25"/>
    <p:sldId id="275" r:id="rId26"/>
    <p:sldId id="280" r:id="rId27"/>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p:scale>
          <a:sx n="70" d="100"/>
          <a:sy n="70" d="100"/>
        </p:scale>
        <p:origin x="-2333" y="341"/>
      </p:cViewPr>
      <p:guideLst>
        <p:guide orient="horz" pos="2880"/>
        <p:guide pos="216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F8684E-5B23-452C-8071-BF3525D3411B}"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DB1B7-002C-412C-BDE4-FBE31E69B74C}" type="slidenum">
              <a:rPr lang="en-US" smtClean="0"/>
              <a:pPr/>
              <a:t>‹#›</a:t>
            </a:fld>
            <a:endParaRPr lang="en-US"/>
          </a:p>
        </p:txBody>
      </p:sp>
    </p:spTree>
    <p:extLst>
      <p:ext uri="{BB962C8B-B14F-4D97-AF65-F5344CB8AC3E}">
        <p14:creationId xmlns:p14="http://schemas.microsoft.com/office/powerpoint/2010/main" xmlns="" val="3992782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8684E-5B23-452C-8071-BF3525D3411B}"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DB1B7-002C-412C-BDE4-FBE31E69B74C}" type="slidenum">
              <a:rPr lang="en-US" smtClean="0"/>
              <a:pPr/>
              <a:t>‹#›</a:t>
            </a:fld>
            <a:endParaRPr lang="en-US"/>
          </a:p>
        </p:txBody>
      </p:sp>
    </p:spTree>
    <p:extLst>
      <p:ext uri="{BB962C8B-B14F-4D97-AF65-F5344CB8AC3E}">
        <p14:creationId xmlns:p14="http://schemas.microsoft.com/office/powerpoint/2010/main" xmlns="" val="49464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8684E-5B23-452C-8071-BF3525D3411B}"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DB1B7-002C-412C-BDE4-FBE31E69B74C}" type="slidenum">
              <a:rPr lang="en-US" smtClean="0"/>
              <a:pPr/>
              <a:t>‹#›</a:t>
            </a:fld>
            <a:endParaRPr lang="en-US"/>
          </a:p>
        </p:txBody>
      </p:sp>
    </p:spTree>
    <p:extLst>
      <p:ext uri="{BB962C8B-B14F-4D97-AF65-F5344CB8AC3E}">
        <p14:creationId xmlns:p14="http://schemas.microsoft.com/office/powerpoint/2010/main" xmlns="" val="202568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8684E-5B23-452C-8071-BF3525D3411B}"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DB1B7-002C-412C-BDE4-FBE31E69B74C}" type="slidenum">
              <a:rPr lang="en-US" smtClean="0"/>
              <a:pPr/>
              <a:t>‹#›</a:t>
            </a:fld>
            <a:endParaRPr lang="en-US"/>
          </a:p>
        </p:txBody>
      </p:sp>
    </p:spTree>
    <p:extLst>
      <p:ext uri="{BB962C8B-B14F-4D97-AF65-F5344CB8AC3E}">
        <p14:creationId xmlns:p14="http://schemas.microsoft.com/office/powerpoint/2010/main" xmlns="" val="267532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F8684E-5B23-452C-8071-BF3525D3411B}"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DB1B7-002C-412C-BDE4-FBE31E69B74C}" type="slidenum">
              <a:rPr lang="en-US" smtClean="0"/>
              <a:pPr/>
              <a:t>‹#›</a:t>
            </a:fld>
            <a:endParaRPr lang="en-US"/>
          </a:p>
        </p:txBody>
      </p:sp>
    </p:spTree>
    <p:extLst>
      <p:ext uri="{BB962C8B-B14F-4D97-AF65-F5344CB8AC3E}">
        <p14:creationId xmlns:p14="http://schemas.microsoft.com/office/powerpoint/2010/main" xmlns="" val="1647263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F8684E-5B23-452C-8071-BF3525D3411B}"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DB1B7-002C-412C-BDE4-FBE31E69B74C}" type="slidenum">
              <a:rPr lang="en-US" smtClean="0"/>
              <a:pPr/>
              <a:t>‹#›</a:t>
            </a:fld>
            <a:endParaRPr lang="en-US"/>
          </a:p>
        </p:txBody>
      </p:sp>
    </p:spTree>
    <p:extLst>
      <p:ext uri="{BB962C8B-B14F-4D97-AF65-F5344CB8AC3E}">
        <p14:creationId xmlns:p14="http://schemas.microsoft.com/office/powerpoint/2010/main" xmlns="" val="260343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F8684E-5B23-452C-8071-BF3525D3411B}" type="datetimeFigureOut">
              <a:rPr lang="en-US" smtClean="0"/>
              <a:pPr/>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4DB1B7-002C-412C-BDE4-FBE31E69B74C}" type="slidenum">
              <a:rPr lang="en-US" smtClean="0"/>
              <a:pPr/>
              <a:t>‹#›</a:t>
            </a:fld>
            <a:endParaRPr lang="en-US"/>
          </a:p>
        </p:txBody>
      </p:sp>
    </p:spTree>
    <p:extLst>
      <p:ext uri="{BB962C8B-B14F-4D97-AF65-F5344CB8AC3E}">
        <p14:creationId xmlns:p14="http://schemas.microsoft.com/office/powerpoint/2010/main" xmlns="" val="3886904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F8684E-5B23-452C-8071-BF3525D3411B}" type="datetimeFigureOut">
              <a:rPr lang="en-US" smtClean="0"/>
              <a:pPr/>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DB1B7-002C-412C-BDE4-FBE31E69B74C}" type="slidenum">
              <a:rPr lang="en-US" smtClean="0"/>
              <a:pPr/>
              <a:t>‹#›</a:t>
            </a:fld>
            <a:endParaRPr lang="en-US"/>
          </a:p>
        </p:txBody>
      </p:sp>
    </p:spTree>
    <p:extLst>
      <p:ext uri="{BB962C8B-B14F-4D97-AF65-F5344CB8AC3E}">
        <p14:creationId xmlns:p14="http://schemas.microsoft.com/office/powerpoint/2010/main" xmlns="" val="102305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8684E-5B23-452C-8071-BF3525D3411B}" type="datetimeFigureOut">
              <a:rPr lang="en-US" smtClean="0"/>
              <a:pPr/>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4DB1B7-002C-412C-BDE4-FBE31E69B74C}" type="slidenum">
              <a:rPr lang="en-US" smtClean="0"/>
              <a:pPr/>
              <a:t>‹#›</a:t>
            </a:fld>
            <a:endParaRPr lang="en-US"/>
          </a:p>
        </p:txBody>
      </p:sp>
    </p:spTree>
    <p:extLst>
      <p:ext uri="{BB962C8B-B14F-4D97-AF65-F5344CB8AC3E}">
        <p14:creationId xmlns:p14="http://schemas.microsoft.com/office/powerpoint/2010/main" xmlns="" val="7126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8684E-5B23-452C-8071-BF3525D3411B}"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DB1B7-002C-412C-BDE4-FBE31E69B74C}" type="slidenum">
              <a:rPr lang="en-US" smtClean="0"/>
              <a:pPr/>
              <a:t>‹#›</a:t>
            </a:fld>
            <a:endParaRPr lang="en-US"/>
          </a:p>
        </p:txBody>
      </p:sp>
    </p:spTree>
    <p:extLst>
      <p:ext uri="{BB962C8B-B14F-4D97-AF65-F5344CB8AC3E}">
        <p14:creationId xmlns:p14="http://schemas.microsoft.com/office/powerpoint/2010/main" xmlns="" val="1011512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8684E-5B23-452C-8071-BF3525D3411B}"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DB1B7-002C-412C-BDE4-FBE31E69B74C}" type="slidenum">
              <a:rPr lang="en-US" smtClean="0"/>
              <a:pPr/>
              <a:t>‹#›</a:t>
            </a:fld>
            <a:endParaRPr lang="en-US"/>
          </a:p>
        </p:txBody>
      </p:sp>
    </p:spTree>
    <p:extLst>
      <p:ext uri="{BB962C8B-B14F-4D97-AF65-F5344CB8AC3E}">
        <p14:creationId xmlns:p14="http://schemas.microsoft.com/office/powerpoint/2010/main" xmlns="" val="2187339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8F8684E-5B23-452C-8071-BF3525D3411B}" type="datetimeFigureOut">
              <a:rPr lang="en-US" smtClean="0"/>
              <a:pPr/>
              <a:t>8/9/2016</a:t>
            </a:fld>
            <a:endParaRPr lang="en-US"/>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64DB1B7-002C-412C-BDE4-FBE31E69B74C}" type="slidenum">
              <a:rPr lang="en-US" smtClean="0"/>
              <a:pPr/>
              <a:t>‹#›</a:t>
            </a:fld>
            <a:endParaRPr lang="en-US"/>
          </a:p>
        </p:txBody>
      </p:sp>
    </p:spTree>
    <p:extLst>
      <p:ext uri="{BB962C8B-B14F-4D97-AF65-F5344CB8AC3E}">
        <p14:creationId xmlns:p14="http://schemas.microsoft.com/office/powerpoint/2010/main" xmlns="" val="1831552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046" y="2057400"/>
            <a:ext cx="5829300" cy="969431"/>
          </a:xfrm>
        </p:spPr>
        <p:txBody>
          <a:bodyPr/>
          <a:lstStyle/>
          <a:p>
            <a:r>
              <a:rPr lang="en-US" dirty="0" smtClean="0"/>
              <a:t>Brownie Quest Journey</a:t>
            </a: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194034"/>
            <a:ext cx="1682134" cy="2073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1799" y="454026"/>
            <a:ext cx="2647503" cy="1208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28600" y="2895600"/>
            <a:ext cx="6048153" cy="4909036"/>
          </a:xfrm>
          <a:prstGeom prst="rect">
            <a:avLst/>
          </a:prstGeom>
          <a:noFill/>
        </p:spPr>
        <p:txBody>
          <a:bodyPr wrap="square" rtlCol="0">
            <a:spAutoFit/>
          </a:bodyPr>
          <a:lstStyle/>
          <a:p>
            <a:r>
              <a:rPr lang="en-US" b="1" u="sng" dirty="0" smtClean="0"/>
              <a:t>Presentation of this Journey:</a:t>
            </a:r>
          </a:p>
          <a:p>
            <a:endParaRPr lang="en-US" sz="700" b="1" u="sng" dirty="0" smtClean="0"/>
          </a:p>
          <a:p>
            <a:pPr marL="0" lvl="1"/>
            <a:r>
              <a:rPr lang="en-US" dirty="0" smtClean="0"/>
              <a:t>The Brownie Quest Journey is scripted for LIA training or Leader presentation.  </a:t>
            </a:r>
          </a:p>
          <a:p>
            <a:pPr marL="0" lvl="1"/>
            <a:endParaRPr lang="en-US" dirty="0"/>
          </a:p>
          <a:p>
            <a:pPr marL="0" lvl="1"/>
            <a:r>
              <a:rPr lang="en-US" dirty="0" smtClean="0"/>
              <a:t>The girls must </a:t>
            </a:r>
            <a:r>
              <a:rPr lang="en-US" dirty="0"/>
              <a:t>be trained and given the presentation a week or two in advance to help them prepare.  We have opted to prepare a starting script for the LIA’s.  If they want to add </a:t>
            </a:r>
            <a:r>
              <a:rPr lang="en-US" dirty="0" smtClean="0"/>
              <a:t>or </a:t>
            </a:r>
            <a:r>
              <a:rPr lang="en-US" dirty="0"/>
              <a:t>revise without changing the main point, that is o.k. </a:t>
            </a:r>
            <a:r>
              <a:rPr lang="en-US" dirty="0" smtClean="0"/>
              <a:t>They should certainly feel free to present their section in their own words….we discourage reading; but reading is better than not participating.  We are providing a script to the girls as we found the journeys  are difficult to condense and prepare on their own.  As they grow in Girl Scouts and get more experience presenting journeys, preparing their own presentation is certainly recommended. </a:t>
            </a:r>
          </a:p>
          <a:p>
            <a:pPr marL="0" lvl="1"/>
            <a:endParaRPr lang="en-US" dirty="0"/>
          </a:p>
          <a:p>
            <a:pPr marL="0" lvl="1"/>
            <a:r>
              <a:rPr lang="en-US" dirty="0" smtClean="0"/>
              <a:t>The presentation can be edited to fit your troop’s needs.</a:t>
            </a:r>
            <a:endParaRPr lang="en-US" dirty="0"/>
          </a:p>
        </p:txBody>
      </p:sp>
    </p:spTree>
    <p:extLst>
      <p:ext uri="{BB962C8B-B14F-4D97-AF65-F5344CB8AC3E}">
        <p14:creationId xmlns:p14="http://schemas.microsoft.com/office/powerpoint/2010/main" xmlns="" val="3564916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6019800" cy="3323987"/>
          </a:xfrm>
          <a:prstGeom prst="rect">
            <a:avLst/>
          </a:prstGeom>
        </p:spPr>
        <p:txBody>
          <a:bodyPr wrap="square">
            <a:spAutoFit/>
          </a:bodyPr>
          <a:lstStyle/>
          <a:p>
            <a:pPr algn="ctr"/>
            <a:endParaRPr lang="en-US" sz="1400" b="1" dirty="0">
              <a:solidFill>
                <a:srgbClr val="006600"/>
              </a:solidFill>
            </a:endParaRPr>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Now, let’s look at Step 3 of the 2</a:t>
            </a:r>
            <a:r>
              <a:rPr lang="en-US" sz="1400" baseline="30000" dirty="0" smtClean="0"/>
              <a:t>nd</a:t>
            </a:r>
            <a:r>
              <a:rPr lang="en-US" sz="1400" dirty="0" smtClean="0"/>
              <a:t> Key – Let’s make a Circle Map.  We’re going to hand out a circle map to each of you.  You are in the Center because your life grows outward – Me, Family, Girl Scouts, Community and World.  </a:t>
            </a:r>
            <a:r>
              <a:rPr lang="en-US" sz="1400" b="1" dirty="0" smtClean="0">
                <a:solidFill>
                  <a:srgbClr val="006600"/>
                </a:solidFill>
              </a:rPr>
              <a:t>(explain map and for the girls to write in each circle as you review) </a:t>
            </a:r>
            <a:endParaRPr lang="en-US" sz="1400" dirty="0" smtClean="0"/>
          </a:p>
          <a:p>
            <a:endParaRPr lang="en-US" sz="1400" b="1" dirty="0" smtClean="0">
              <a:solidFill>
                <a:srgbClr val="006600"/>
              </a:solidFill>
            </a:endParaRPr>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Completing the Circle Map shows how we connect with others and try to help and show our community we care. Let’s put on our map for Step 3 – “Connect with Others”</a:t>
            </a:r>
          </a:p>
          <a:p>
            <a:endParaRPr lang="en-US" sz="1400" dirty="0" smtClean="0"/>
          </a:p>
          <a:p>
            <a:endParaRPr lang="en-US" sz="1400" dirty="0" smtClean="0"/>
          </a:p>
          <a:p>
            <a:endParaRPr lang="en-US" sz="1400" dirty="0" smtClean="0"/>
          </a:p>
          <a:p>
            <a:endParaRPr lang="en-US" sz="1400" dirty="0" smtClean="0"/>
          </a:p>
        </p:txBody>
      </p:sp>
    </p:spTree>
    <p:extLst>
      <p:ext uri="{BB962C8B-B14F-4D97-AF65-F5344CB8AC3E}">
        <p14:creationId xmlns:p14="http://schemas.microsoft.com/office/powerpoint/2010/main" xmlns="" val="1511301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1" y="381000"/>
            <a:ext cx="5943600" cy="7694414"/>
          </a:xfrm>
          <a:prstGeom prst="rect">
            <a:avLst/>
          </a:prstGeom>
        </p:spPr>
        <p:txBody>
          <a:bodyPr wrap="square">
            <a:spAutoFit/>
          </a:bodyPr>
          <a:lstStyle/>
          <a:p>
            <a:pPr algn="ctr"/>
            <a:r>
              <a:rPr lang="en-US" sz="3200" b="1" u="sng" dirty="0" smtClean="0">
                <a:solidFill>
                  <a:srgbClr val="FF0000"/>
                </a:solidFill>
              </a:rPr>
              <a:t>3rd </a:t>
            </a:r>
            <a:r>
              <a:rPr lang="en-US" sz="3200" b="1" u="sng" dirty="0">
                <a:solidFill>
                  <a:srgbClr val="FF0000"/>
                </a:solidFill>
              </a:rPr>
              <a:t>Key – Step </a:t>
            </a:r>
            <a:r>
              <a:rPr lang="en-US" sz="3200" b="1" u="sng" dirty="0" smtClean="0">
                <a:solidFill>
                  <a:srgbClr val="FF0000"/>
                </a:solidFill>
              </a:rPr>
              <a:t>1</a:t>
            </a:r>
          </a:p>
          <a:p>
            <a:endParaRPr lang="en-US" sz="1400" b="1" dirty="0" smtClean="0">
              <a:solidFill>
                <a:srgbClr val="FF0000"/>
              </a:solidFill>
            </a:endParaRPr>
          </a:p>
          <a:p>
            <a:r>
              <a:rPr lang="en-US" sz="1400" b="1" dirty="0" err="1" smtClean="0">
                <a:solidFill>
                  <a:srgbClr val="FF0000"/>
                </a:solidFill>
              </a:rPr>
              <a:t>Cadette</a:t>
            </a:r>
            <a:r>
              <a:rPr lang="en-US" sz="1400" b="1" dirty="0" smtClean="0">
                <a:solidFill>
                  <a:srgbClr val="FF0000"/>
                </a:solidFill>
              </a:rPr>
              <a:t>__________________________says:</a:t>
            </a:r>
          </a:p>
          <a:p>
            <a:endParaRPr lang="en-US" sz="1400" b="1" dirty="0" smtClean="0"/>
          </a:p>
          <a:p>
            <a:r>
              <a:rPr lang="en-US" sz="1400" dirty="0" smtClean="0"/>
              <a:t>Ready to work on your third key?</a:t>
            </a:r>
          </a:p>
          <a:p>
            <a:endParaRPr lang="en-US" sz="1400" dirty="0"/>
          </a:p>
          <a:p>
            <a:r>
              <a:rPr lang="en-US" sz="1400" dirty="0" smtClean="0"/>
              <a:t>Let’s look at your Quest Map and see the progress you’ve made.  You’ve found the Discover Key and the Connect Key.  Now it’s time to start on the third key.</a:t>
            </a:r>
          </a:p>
          <a:p>
            <a:endParaRPr lang="en-US" sz="1400" dirty="0"/>
          </a:p>
          <a:p>
            <a:r>
              <a:rPr lang="en-US" sz="1400" dirty="0" smtClean="0"/>
              <a:t>What do you think the name of the third key is?  </a:t>
            </a:r>
            <a:r>
              <a:rPr lang="en-US" sz="1400" b="1" dirty="0" smtClean="0">
                <a:solidFill>
                  <a:srgbClr val="006600"/>
                </a:solidFill>
              </a:rPr>
              <a:t>(Give girls a change to answer)</a:t>
            </a:r>
          </a:p>
          <a:p>
            <a:endParaRPr lang="en-US" sz="1400" b="1" dirty="0" smtClean="0">
              <a:solidFill>
                <a:srgbClr val="006600"/>
              </a:solidFill>
            </a:endParaRPr>
          </a:p>
          <a:p>
            <a:r>
              <a:rPr lang="en-US" sz="1400" b="1" dirty="0" smtClean="0"/>
              <a:t>It’s the TAKE ACTION key!!!</a:t>
            </a:r>
          </a:p>
          <a:p>
            <a:endParaRPr lang="en-US" sz="1400" b="1" dirty="0"/>
          </a:p>
          <a:p>
            <a:r>
              <a:rPr lang="en-US" sz="1400" b="1" dirty="0" err="1">
                <a:solidFill>
                  <a:srgbClr val="FF0000"/>
                </a:solidFill>
              </a:rPr>
              <a:t>Cadette</a:t>
            </a:r>
            <a:r>
              <a:rPr lang="en-US" sz="1400" b="1" dirty="0">
                <a:solidFill>
                  <a:srgbClr val="FF0000"/>
                </a:solidFill>
              </a:rPr>
              <a:t>__________________________says:</a:t>
            </a:r>
          </a:p>
          <a:p>
            <a:endParaRPr lang="en-US" sz="1400" b="1" dirty="0" smtClean="0"/>
          </a:p>
          <a:p>
            <a:r>
              <a:rPr lang="en-US" sz="1400" dirty="0" smtClean="0"/>
              <a:t>Our First step toward earning the third key is figuring out who needs some help from our Brownie Team.  Where can we Fly into Action and make the World a better place.</a:t>
            </a:r>
          </a:p>
          <a:p>
            <a:endParaRPr lang="en-US" sz="1400" b="1" dirty="0"/>
          </a:p>
          <a:p>
            <a:r>
              <a:rPr lang="en-US" sz="1400" b="1" dirty="0" err="1">
                <a:solidFill>
                  <a:srgbClr val="FF0000"/>
                </a:solidFill>
              </a:rPr>
              <a:t>Cadette</a:t>
            </a:r>
            <a:r>
              <a:rPr lang="en-US" sz="1400" b="1" dirty="0">
                <a:solidFill>
                  <a:srgbClr val="FF0000"/>
                </a:solidFill>
              </a:rPr>
              <a:t>__________________________says:</a:t>
            </a:r>
          </a:p>
          <a:p>
            <a:endParaRPr lang="en-US" sz="1400" b="1" dirty="0" smtClean="0"/>
          </a:p>
          <a:p>
            <a:r>
              <a:rPr lang="en-US" sz="1400" dirty="0" smtClean="0"/>
              <a:t>Let’s think about all the places in our neighborhood where people might need us to do something for them.</a:t>
            </a:r>
          </a:p>
          <a:p>
            <a:endParaRPr lang="en-US" sz="1400" b="1" dirty="0"/>
          </a:p>
          <a:p>
            <a:r>
              <a:rPr lang="en-US" sz="1400" b="1" dirty="0" smtClean="0">
                <a:solidFill>
                  <a:srgbClr val="006600"/>
                </a:solidFill>
              </a:rPr>
              <a:t>(PUT WHITE POSTER PAPER ON TABLE – GIRLS CAN WALK AROUND THE TABLE – OR HOWEVER WORKS BEST)</a:t>
            </a:r>
          </a:p>
          <a:p>
            <a:endParaRPr lang="en-US" sz="1400" b="1" dirty="0">
              <a:solidFill>
                <a:srgbClr val="006600"/>
              </a:solidFill>
            </a:endParaRPr>
          </a:p>
          <a:p>
            <a:r>
              <a:rPr lang="en-US" sz="1400" dirty="0" smtClean="0"/>
              <a:t>Now we need to figure out who might need our help and what we can do.  I want you to get your pen and write ideas on the paper of what you would like to do to help somebody or help them do something.  Think about places people work and the help they might need.  For example, Kid’s Nursery, Schools, Library, Hospital, Food Pantry, Fire Station, Playground, Park etc.</a:t>
            </a:r>
            <a:endParaRPr lang="en-US" sz="1400" dirty="0"/>
          </a:p>
          <a:p>
            <a:endParaRPr lang="en-US" sz="1400" b="1" dirty="0"/>
          </a:p>
        </p:txBody>
      </p:sp>
    </p:spTree>
    <p:extLst>
      <p:ext uri="{BB962C8B-B14F-4D97-AF65-F5344CB8AC3E}">
        <p14:creationId xmlns:p14="http://schemas.microsoft.com/office/powerpoint/2010/main" xmlns="" val="3761535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5943600" cy="7909858"/>
          </a:xfrm>
          <a:prstGeom prst="rect">
            <a:avLst/>
          </a:prstGeom>
        </p:spPr>
        <p:txBody>
          <a:bodyPr wrap="square">
            <a:spAutoFit/>
          </a:bodyPr>
          <a:lstStyle/>
          <a:p>
            <a:pPr algn="ctr"/>
            <a:r>
              <a:rPr lang="en-US" sz="3200" b="1" u="sng" dirty="0">
                <a:solidFill>
                  <a:srgbClr val="FF0000"/>
                </a:solidFill>
              </a:rPr>
              <a:t>3rd Key – Step </a:t>
            </a:r>
            <a:r>
              <a:rPr lang="en-US" sz="3200" b="1" u="sng" dirty="0" smtClean="0">
                <a:solidFill>
                  <a:srgbClr val="FF0000"/>
                </a:solidFill>
              </a:rPr>
              <a:t>1 Cont’d</a:t>
            </a:r>
          </a:p>
          <a:p>
            <a:endParaRPr lang="en-US" sz="1400" b="1" dirty="0" smtClean="0">
              <a:solidFill>
                <a:srgbClr val="FF0000"/>
              </a:solidFill>
            </a:endParaRPr>
          </a:p>
          <a:p>
            <a:endParaRPr lang="en-US" sz="1400" b="1" dirty="0" smtClean="0">
              <a:solidFill>
                <a:srgbClr val="FF0000"/>
              </a:solidFill>
            </a:endParaRPr>
          </a:p>
          <a:p>
            <a:r>
              <a:rPr lang="en-US" sz="1400" b="1" dirty="0" err="1" smtClean="0">
                <a:solidFill>
                  <a:srgbClr val="FF0000"/>
                </a:solidFill>
              </a:rPr>
              <a:t>Cadette</a:t>
            </a:r>
            <a:r>
              <a:rPr lang="en-US" sz="1400" b="1" dirty="0">
                <a:solidFill>
                  <a:srgbClr val="FF0000"/>
                </a:solidFill>
              </a:rPr>
              <a:t>__________________________says:</a:t>
            </a:r>
          </a:p>
          <a:p>
            <a:endParaRPr lang="en-US" sz="1400" b="1" u="sng" dirty="0">
              <a:solidFill>
                <a:srgbClr val="FF0000"/>
              </a:solidFill>
            </a:endParaRPr>
          </a:p>
          <a:p>
            <a:r>
              <a:rPr lang="en-US" sz="1400" dirty="0" smtClean="0"/>
              <a:t>Now that you’ve written down your ideas, you get to vote.  Each one of you will get three votes.  You need to look at all the ideas on the paper and put a “Tic” mark by three of the ideas that you like best.  Then we’ll see which one gets the most votes.  If we have a tie, we’ll discuss the two left and vote again.</a:t>
            </a:r>
          </a:p>
          <a:p>
            <a:endParaRPr lang="en-US" sz="1400" dirty="0"/>
          </a:p>
          <a:p>
            <a:r>
              <a:rPr lang="en-US" sz="1400" dirty="0" smtClean="0"/>
              <a:t>You will announce your project during closing.</a:t>
            </a:r>
          </a:p>
          <a:p>
            <a:endParaRPr lang="en-US" sz="1400" dirty="0" smtClean="0"/>
          </a:p>
          <a:p>
            <a:endParaRPr lang="en-US" sz="1400" dirty="0" smtClean="0"/>
          </a:p>
          <a:p>
            <a:pPr algn="ctr"/>
            <a:r>
              <a:rPr lang="en-US" sz="2800" b="1" u="sng" dirty="0">
                <a:solidFill>
                  <a:srgbClr val="FF0000"/>
                </a:solidFill>
              </a:rPr>
              <a:t>3rd Key – Step </a:t>
            </a:r>
            <a:r>
              <a:rPr lang="en-US" sz="2800" b="1" u="sng" dirty="0" smtClean="0">
                <a:solidFill>
                  <a:srgbClr val="FF0000"/>
                </a:solidFill>
              </a:rPr>
              <a:t>2</a:t>
            </a:r>
            <a:endParaRPr lang="en-US" sz="2800" dirty="0"/>
          </a:p>
          <a:p>
            <a:r>
              <a:rPr lang="en-US" sz="1400" b="1" dirty="0" err="1">
                <a:solidFill>
                  <a:srgbClr val="FF0000"/>
                </a:solidFill>
              </a:rPr>
              <a:t>Cadette</a:t>
            </a:r>
            <a:r>
              <a:rPr lang="en-US" sz="1400" b="1" dirty="0">
                <a:solidFill>
                  <a:srgbClr val="FF0000"/>
                </a:solidFill>
              </a:rPr>
              <a:t>__________________________says:</a:t>
            </a:r>
          </a:p>
          <a:p>
            <a:endParaRPr lang="en-US" sz="1400" dirty="0" smtClean="0"/>
          </a:p>
          <a:p>
            <a:r>
              <a:rPr lang="en-US" sz="1400" dirty="0" smtClean="0"/>
              <a:t>Step 2 is Plan your Project.  You </a:t>
            </a:r>
            <a:r>
              <a:rPr lang="en-US" sz="1400" dirty="0" err="1" smtClean="0"/>
              <a:t>selected_________________as</a:t>
            </a:r>
            <a:r>
              <a:rPr lang="en-US" sz="1400" dirty="0" smtClean="0"/>
              <a:t> your project.  Your leaders will assist you since you are 2</a:t>
            </a:r>
            <a:r>
              <a:rPr lang="en-US" sz="1400" baseline="30000" dirty="0" smtClean="0"/>
              <a:t>nd</a:t>
            </a:r>
            <a:r>
              <a:rPr lang="en-US" sz="1400" dirty="0" smtClean="0"/>
              <a:t> and 3</a:t>
            </a:r>
            <a:r>
              <a:rPr lang="en-US" sz="1400" baseline="30000" dirty="0" smtClean="0"/>
              <a:t>rd</a:t>
            </a:r>
            <a:r>
              <a:rPr lang="en-US" sz="1400" dirty="0" smtClean="0"/>
              <a:t> graders.</a:t>
            </a:r>
          </a:p>
          <a:p>
            <a:endParaRPr lang="en-US" sz="1400" dirty="0"/>
          </a:p>
          <a:p>
            <a:r>
              <a:rPr lang="en-US" sz="1400" dirty="0" smtClean="0"/>
              <a:t>What kinds of questions should you ask to get you project going?</a:t>
            </a:r>
          </a:p>
          <a:p>
            <a:endParaRPr lang="en-US" sz="1400" dirty="0"/>
          </a:p>
          <a:p>
            <a:r>
              <a:rPr lang="en-US" sz="1400" dirty="0" smtClean="0"/>
              <a:t>What type of supplies will you need?</a:t>
            </a:r>
          </a:p>
          <a:p>
            <a:endParaRPr lang="en-US" sz="1400" dirty="0"/>
          </a:p>
          <a:p>
            <a:r>
              <a:rPr lang="en-US" sz="1400" dirty="0" smtClean="0"/>
              <a:t>Will you need help other than your team?</a:t>
            </a:r>
          </a:p>
          <a:p>
            <a:endParaRPr lang="en-US" sz="1400" dirty="0"/>
          </a:p>
          <a:p>
            <a:r>
              <a:rPr lang="en-US" sz="1400" dirty="0" smtClean="0"/>
              <a:t>How long do you think this project will take?</a:t>
            </a:r>
          </a:p>
          <a:p>
            <a:endParaRPr lang="en-US" sz="1400" dirty="0"/>
          </a:p>
          <a:p>
            <a:r>
              <a:rPr lang="en-US" sz="1400" dirty="0" smtClean="0"/>
              <a:t>What do you think can be accomplished with this project?</a:t>
            </a:r>
          </a:p>
          <a:p>
            <a:endParaRPr lang="en-US" sz="1400" dirty="0"/>
          </a:p>
          <a:p>
            <a:r>
              <a:rPr lang="en-US" sz="1400" b="1" dirty="0" err="1">
                <a:solidFill>
                  <a:srgbClr val="FF0000"/>
                </a:solidFill>
              </a:rPr>
              <a:t>Cadette</a:t>
            </a:r>
            <a:r>
              <a:rPr lang="en-US" sz="1400" b="1" dirty="0">
                <a:solidFill>
                  <a:srgbClr val="FF0000"/>
                </a:solidFill>
              </a:rPr>
              <a:t>__________________________says:</a:t>
            </a:r>
          </a:p>
          <a:p>
            <a:r>
              <a:rPr lang="en-US" sz="1400" dirty="0" smtClean="0"/>
              <a:t>Planning and preparing is the 2</a:t>
            </a:r>
            <a:r>
              <a:rPr lang="en-US" sz="1400" baseline="30000" dirty="0" smtClean="0"/>
              <a:t>nd</a:t>
            </a:r>
            <a:r>
              <a:rPr lang="en-US" sz="1400" dirty="0" smtClean="0"/>
              <a:t> step to your last key.  What is this key called?  The Take Action key.</a:t>
            </a:r>
          </a:p>
          <a:p>
            <a:r>
              <a:rPr lang="en-US" sz="1400" b="1" dirty="0" smtClean="0">
                <a:solidFill>
                  <a:srgbClr val="006600"/>
                </a:solidFill>
              </a:rPr>
              <a:t>(Hand out Take Action key to put on their necklace.)</a:t>
            </a:r>
          </a:p>
          <a:p>
            <a:endParaRPr lang="en-US" sz="1400" dirty="0">
              <a:solidFill>
                <a:srgbClr val="006600"/>
              </a:solidFill>
            </a:endParaRPr>
          </a:p>
        </p:txBody>
      </p:sp>
    </p:spTree>
    <p:extLst>
      <p:ext uri="{BB962C8B-B14F-4D97-AF65-F5344CB8AC3E}">
        <p14:creationId xmlns:p14="http://schemas.microsoft.com/office/powerpoint/2010/main" xmlns="" val="3228241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5334000" cy="5339923"/>
          </a:xfrm>
          <a:prstGeom prst="rect">
            <a:avLst/>
          </a:prstGeom>
        </p:spPr>
        <p:txBody>
          <a:bodyPr wrap="square">
            <a:spAutoFit/>
          </a:bodyPr>
          <a:lstStyle/>
          <a:p>
            <a:pPr algn="ctr"/>
            <a:r>
              <a:rPr lang="en-US" sz="3200" b="1" u="sng" dirty="0">
                <a:solidFill>
                  <a:srgbClr val="FF0000"/>
                </a:solidFill>
              </a:rPr>
              <a:t>3rd Key – Step </a:t>
            </a:r>
            <a:r>
              <a:rPr lang="en-US" sz="3200" b="1" u="sng" dirty="0" smtClean="0">
                <a:solidFill>
                  <a:srgbClr val="FF0000"/>
                </a:solidFill>
              </a:rPr>
              <a:t>3</a:t>
            </a:r>
          </a:p>
          <a:p>
            <a:endParaRPr lang="en-US" sz="1400" b="1" u="sng" dirty="0" smtClean="0">
              <a:solidFill>
                <a:srgbClr val="FF0000"/>
              </a:solidFill>
            </a:endParaRPr>
          </a:p>
          <a:p>
            <a:r>
              <a:rPr lang="en-US" sz="1400" b="1" dirty="0" err="1" smtClean="0">
                <a:solidFill>
                  <a:srgbClr val="FF0000"/>
                </a:solidFill>
              </a:rPr>
              <a:t>Cadette</a:t>
            </a:r>
            <a:r>
              <a:rPr lang="en-US" sz="1400" b="1" u="sng" dirty="0" smtClean="0">
                <a:solidFill>
                  <a:srgbClr val="FF0000"/>
                </a:solidFill>
              </a:rPr>
              <a:t>____________________says:</a:t>
            </a:r>
            <a:endParaRPr lang="en-US" sz="1400" b="1" u="sng" dirty="0">
              <a:solidFill>
                <a:srgbClr val="FF0000"/>
              </a:solidFill>
            </a:endParaRPr>
          </a:p>
          <a:p>
            <a:endParaRPr lang="en-US" sz="1400" dirty="0" smtClean="0"/>
          </a:p>
          <a:p>
            <a:r>
              <a:rPr lang="en-US" sz="1400" dirty="0" smtClean="0"/>
              <a:t>The first two steps were to identify a problem we care about and plan an action.  So the last Step is ACTUALLY DOING IT!!! Or Take Action.</a:t>
            </a:r>
          </a:p>
          <a:p>
            <a:endParaRPr lang="en-US" sz="1400" dirty="0" smtClean="0">
              <a:solidFill>
                <a:srgbClr val="006600"/>
              </a:solidFill>
            </a:endParaRPr>
          </a:p>
          <a:p>
            <a:r>
              <a:rPr lang="en-US" sz="1400" b="1" dirty="0" smtClean="0">
                <a:solidFill>
                  <a:srgbClr val="006600"/>
                </a:solidFill>
              </a:rPr>
              <a:t>(Add the “Take Action” Key to their Necklace.)</a:t>
            </a:r>
          </a:p>
          <a:p>
            <a:endParaRPr lang="en-US" sz="1400" b="1" dirty="0">
              <a:solidFill>
                <a:srgbClr val="006600"/>
              </a:solidFill>
            </a:endParaRPr>
          </a:p>
          <a:p>
            <a:r>
              <a:rPr lang="en-US" b="1" u="sng" dirty="0" smtClean="0"/>
              <a:t>CLOSING</a:t>
            </a:r>
          </a:p>
          <a:p>
            <a:pPr lvl="1"/>
            <a:endParaRPr lang="en-US" sz="1100" b="1" dirty="0" smtClean="0">
              <a:solidFill>
                <a:srgbClr val="006600"/>
              </a:solidFill>
            </a:endParaRPr>
          </a:p>
          <a:p>
            <a:r>
              <a:rPr lang="en-US" sz="1400" dirty="0" smtClean="0"/>
              <a:t>Each </a:t>
            </a:r>
            <a:r>
              <a:rPr lang="en-US" sz="1400" dirty="0"/>
              <a:t>team will need to sit together so they can present a statement from their team agreement and take action idea</a:t>
            </a:r>
            <a:r>
              <a:rPr lang="en-US" sz="1400" dirty="0" smtClean="0"/>
              <a:t>.</a:t>
            </a:r>
          </a:p>
          <a:p>
            <a:pPr lvl="1"/>
            <a:endParaRPr lang="en-US" sz="1400" dirty="0" smtClean="0"/>
          </a:p>
          <a:p>
            <a:r>
              <a:rPr lang="en-US" sz="1400" dirty="0" smtClean="0"/>
              <a:t>Each </a:t>
            </a:r>
            <a:r>
              <a:rPr lang="en-US" sz="1400" dirty="0"/>
              <a:t>Brownie will earn their LOCK in Closing  - Hand out to girls, or have them find it.  We put </a:t>
            </a:r>
            <a:r>
              <a:rPr lang="en-US" sz="1400" dirty="0" smtClean="0"/>
              <a:t>locks in </a:t>
            </a:r>
            <a:r>
              <a:rPr lang="en-US" sz="1400" dirty="0"/>
              <a:t>a bag as the center piece on the table.  Make a necklace out of the lock so they can wear with the three keys</a:t>
            </a:r>
            <a:r>
              <a:rPr lang="en-US" sz="1400" dirty="0" smtClean="0"/>
              <a:t>.</a:t>
            </a:r>
          </a:p>
          <a:p>
            <a:pPr lvl="1"/>
            <a:endParaRPr lang="en-US" sz="1400" dirty="0" smtClean="0"/>
          </a:p>
          <a:p>
            <a:r>
              <a:rPr lang="en-US" sz="1400" dirty="0" smtClean="0"/>
              <a:t>Hand </a:t>
            </a:r>
            <a:r>
              <a:rPr lang="en-US" sz="1400" dirty="0"/>
              <a:t>out Certificates (Girl’s and LIA’s</a:t>
            </a:r>
            <a:r>
              <a:rPr lang="en-US" sz="1400" dirty="0" smtClean="0"/>
              <a:t>)</a:t>
            </a:r>
          </a:p>
          <a:p>
            <a:endParaRPr lang="en-US" sz="1400" dirty="0"/>
          </a:p>
          <a:p>
            <a:endParaRPr lang="en-US" sz="1400" b="1" dirty="0">
              <a:solidFill>
                <a:srgbClr val="006600"/>
              </a:solidFill>
            </a:endParaRPr>
          </a:p>
          <a:p>
            <a:endParaRPr lang="en-US"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185090" y="5921797"/>
            <a:ext cx="2809875" cy="22438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87057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700" y="2414066"/>
            <a:ext cx="4629150" cy="1323439"/>
          </a:xfrm>
          <a:prstGeom prst="rect">
            <a:avLst/>
          </a:prstGeom>
          <a:noFill/>
          <a:ln w="50800">
            <a:solidFill>
              <a:schemeClr val="tx1"/>
            </a:solidFill>
          </a:ln>
        </p:spPr>
        <p:txBody>
          <a:bodyPr wrap="square" rtlCol="0">
            <a:spAutoFit/>
          </a:bodyPr>
          <a:lstStyle/>
          <a:p>
            <a:pPr algn="ctr"/>
            <a:r>
              <a:rPr lang="en-US" sz="4000" b="1" dirty="0" smtClean="0"/>
              <a:t>Resource </a:t>
            </a:r>
          </a:p>
          <a:p>
            <a:pPr algn="ctr"/>
            <a:r>
              <a:rPr lang="en-US" sz="4000" b="1" dirty="0" smtClean="0"/>
              <a:t>Appendix</a:t>
            </a:r>
            <a:endParaRPr lang="en-US" sz="4000" b="1" dirty="0"/>
          </a:p>
        </p:txBody>
      </p:sp>
      <p:sp>
        <p:nvSpPr>
          <p:cNvPr id="3" name="Slide Number Placeholder 2"/>
          <p:cNvSpPr>
            <a:spLocks noGrp="1"/>
          </p:cNvSpPr>
          <p:nvPr>
            <p:ph type="sldNum" sz="quarter" idx="12"/>
          </p:nvPr>
        </p:nvSpPr>
        <p:spPr/>
        <p:txBody>
          <a:bodyPr/>
          <a:lstStyle/>
          <a:p>
            <a:fld id="{F543628C-F70C-4FC5-8CD7-CB51E9CF47F0}" type="slidenum">
              <a:rPr lang="en-US" smtClean="0"/>
              <a:pPr/>
              <a:t>14</a:t>
            </a:fld>
            <a:endParaRPr lang="en-US"/>
          </a:p>
        </p:txBody>
      </p:sp>
    </p:spTree>
    <p:extLst>
      <p:ext uri="{BB962C8B-B14F-4D97-AF65-F5344CB8AC3E}">
        <p14:creationId xmlns:p14="http://schemas.microsoft.com/office/powerpoint/2010/main" xmlns="" val="4169038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3837" y="304800"/>
            <a:ext cx="5919338" cy="65931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42330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768" y="2078389"/>
            <a:ext cx="5927464" cy="34089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509003" y="990600"/>
            <a:ext cx="5715000" cy="646331"/>
          </a:xfrm>
          <a:prstGeom prst="rect">
            <a:avLst/>
          </a:prstGeom>
          <a:noFill/>
        </p:spPr>
        <p:txBody>
          <a:bodyPr wrap="square" rtlCol="0">
            <a:spAutoFit/>
          </a:bodyPr>
          <a:lstStyle/>
          <a:p>
            <a:pPr algn="ctr"/>
            <a:r>
              <a:rPr lang="en-US" dirty="0" smtClean="0"/>
              <a:t>Brownie Quest Map – See Adult Guide.</a:t>
            </a:r>
          </a:p>
          <a:p>
            <a:pPr algn="ctr"/>
            <a:r>
              <a:rPr lang="en-US" dirty="0" smtClean="0"/>
              <a:t>Use the Brownie Quest Steps 1-3 Sheet to fill in Answers </a:t>
            </a:r>
            <a:endParaRPr lang="en-US" dirty="0"/>
          </a:p>
        </p:txBody>
      </p:sp>
    </p:spTree>
    <p:extLst>
      <p:ext uri="{BB962C8B-B14F-4D97-AF65-F5344CB8AC3E}">
        <p14:creationId xmlns:p14="http://schemas.microsoft.com/office/powerpoint/2010/main" xmlns="" val="2124381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066800"/>
            <a:ext cx="5029200" cy="5909310"/>
          </a:xfrm>
          <a:prstGeom prst="rect">
            <a:avLst/>
          </a:prstGeom>
          <a:noFill/>
        </p:spPr>
        <p:txBody>
          <a:bodyPr wrap="square" rtlCol="0">
            <a:spAutoFit/>
          </a:bodyPr>
          <a:lstStyle/>
          <a:p>
            <a:pPr algn="ctr"/>
            <a:r>
              <a:rPr lang="en-US" b="1" u="sng" dirty="0" smtClean="0"/>
              <a:t>Brownie Quest – Steps 1, 2 &amp; 3</a:t>
            </a:r>
          </a:p>
          <a:p>
            <a:endParaRPr lang="en-US" dirty="0"/>
          </a:p>
          <a:p>
            <a:r>
              <a:rPr lang="en-US" b="1" u="sng" dirty="0" smtClean="0"/>
              <a:t>To Find the Discover Key:</a:t>
            </a:r>
          </a:p>
          <a:p>
            <a:pPr marL="342900" indent="-342900">
              <a:buFont typeface="+mj-lt"/>
              <a:buAutoNum type="arabicPeriod"/>
            </a:pPr>
            <a:endParaRPr lang="en-US" dirty="0" smtClean="0"/>
          </a:p>
          <a:p>
            <a:pPr marL="285750" indent="-285750">
              <a:buFont typeface="Arial" panose="020B0604020202020204" pitchFamily="34" charset="0"/>
              <a:buChar char="•"/>
            </a:pPr>
            <a:r>
              <a:rPr lang="en-US" dirty="0" smtClean="0"/>
              <a:t>1</a:t>
            </a:r>
            <a:r>
              <a:rPr lang="en-US" baseline="30000" dirty="0" smtClean="0"/>
              <a:t>st</a:t>
            </a:r>
            <a:r>
              <a:rPr lang="en-US" dirty="0" smtClean="0"/>
              <a:t> Key Step 1____________________</a:t>
            </a:r>
          </a:p>
          <a:p>
            <a:pPr marL="285750" indent="-285750">
              <a:buFont typeface="Arial" panose="020B0604020202020204" pitchFamily="34" charset="0"/>
              <a:buChar char="•"/>
            </a:pPr>
            <a:r>
              <a:rPr lang="en-US" dirty="0" smtClean="0"/>
              <a:t>1</a:t>
            </a:r>
            <a:r>
              <a:rPr lang="en-US" baseline="30000" dirty="0" smtClean="0"/>
              <a:t>st</a:t>
            </a:r>
            <a:r>
              <a:rPr lang="en-US" dirty="0" smtClean="0"/>
              <a:t> Key Step 2____________________</a:t>
            </a:r>
          </a:p>
          <a:p>
            <a:pPr marL="285750" indent="-285750">
              <a:buFont typeface="Arial" panose="020B0604020202020204" pitchFamily="34" charset="0"/>
              <a:buChar char="•"/>
            </a:pPr>
            <a:r>
              <a:rPr lang="en-US" dirty="0" smtClean="0"/>
              <a:t>1</a:t>
            </a:r>
            <a:r>
              <a:rPr lang="en-US" baseline="30000" dirty="0" smtClean="0"/>
              <a:t>st</a:t>
            </a:r>
            <a:r>
              <a:rPr lang="en-US" dirty="0" smtClean="0"/>
              <a:t> Key Step 3____________________</a:t>
            </a:r>
          </a:p>
          <a:p>
            <a:endParaRPr lang="en-US" dirty="0"/>
          </a:p>
          <a:p>
            <a:r>
              <a:rPr lang="en-US" b="1" u="sng" dirty="0"/>
              <a:t>To Find the </a:t>
            </a:r>
            <a:r>
              <a:rPr lang="en-US" b="1" u="sng" dirty="0" smtClean="0"/>
              <a:t>Connect </a:t>
            </a:r>
            <a:r>
              <a:rPr lang="en-US" b="1" u="sng" dirty="0"/>
              <a:t>Key:</a:t>
            </a:r>
          </a:p>
          <a:p>
            <a:pPr marL="342900" indent="-342900">
              <a:buFont typeface="+mj-lt"/>
              <a:buAutoNum type="arabicPeriod"/>
            </a:pPr>
            <a:endParaRPr lang="en-US" dirty="0"/>
          </a:p>
          <a:p>
            <a:pPr marL="285750" indent="-285750">
              <a:buFont typeface="Arial" panose="020B0604020202020204" pitchFamily="34" charset="0"/>
              <a:buChar char="•"/>
            </a:pPr>
            <a:r>
              <a:rPr lang="en-US" dirty="0" smtClean="0"/>
              <a:t>2</a:t>
            </a:r>
            <a:r>
              <a:rPr lang="en-US" baseline="30000" dirty="0" smtClean="0"/>
              <a:t>nd</a:t>
            </a:r>
            <a:r>
              <a:rPr lang="en-US" dirty="0" smtClean="0"/>
              <a:t>  </a:t>
            </a:r>
            <a:r>
              <a:rPr lang="en-US" dirty="0"/>
              <a:t>Key Step 1____________________</a:t>
            </a:r>
          </a:p>
          <a:p>
            <a:pPr marL="285750" indent="-285750">
              <a:buFont typeface="Arial" panose="020B0604020202020204" pitchFamily="34" charset="0"/>
              <a:buChar char="•"/>
            </a:pPr>
            <a:r>
              <a:rPr lang="en-US" dirty="0" smtClean="0"/>
              <a:t>2</a:t>
            </a:r>
            <a:r>
              <a:rPr lang="en-US" baseline="30000" dirty="0" smtClean="0"/>
              <a:t>nd</a:t>
            </a:r>
            <a:r>
              <a:rPr lang="en-US" dirty="0" smtClean="0"/>
              <a:t>  </a:t>
            </a:r>
            <a:r>
              <a:rPr lang="en-US" dirty="0"/>
              <a:t>Key Step 2____________________</a:t>
            </a:r>
          </a:p>
          <a:p>
            <a:pPr marL="285750" indent="-285750">
              <a:buFont typeface="Arial" panose="020B0604020202020204" pitchFamily="34" charset="0"/>
              <a:buChar char="•"/>
            </a:pPr>
            <a:r>
              <a:rPr lang="en-US" dirty="0" smtClean="0"/>
              <a:t>2</a:t>
            </a:r>
            <a:r>
              <a:rPr lang="en-US" baseline="30000" dirty="0" smtClean="0"/>
              <a:t>nd</a:t>
            </a:r>
            <a:r>
              <a:rPr lang="en-US" dirty="0" smtClean="0"/>
              <a:t>  </a:t>
            </a:r>
            <a:r>
              <a:rPr lang="en-US" dirty="0"/>
              <a:t>Key Step 3____________________</a:t>
            </a:r>
          </a:p>
          <a:p>
            <a:pPr marL="285750" indent="-285750">
              <a:buFont typeface="Arial" panose="020B0604020202020204" pitchFamily="34" charset="0"/>
              <a:buChar char="•"/>
            </a:pPr>
            <a:endParaRPr lang="en-US" dirty="0"/>
          </a:p>
          <a:p>
            <a:r>
              <a:rPr lang="en-US" b="1" u="sng" dirty="0"/>
              <a:t>To Find the </a:t>
            </a:r>
            <a:r>
              <a:rPr lang="en-US" b="1" u="sng" dirty="0" smtClean="0"/>
              <a:t>Take Action </a:t>
            </a:r>
            <a:r>
              <a:rPr lang="en-US" b="1" u="sng" dirty="0"/>
              <a:t>Key:</a:t>
            </a:r>
          </a:p>
          <a:p>
            <a:pPr marL="342900" indent="-342900">
              <a:buFont typeface="+mj-lt"/>
              <a:buAutoNum type="arabicPeriod"/>
            </a:pPr>
            <a:endParaRPr lang="en-US" dirty="0"/>
          </a:p>
          <a:p>
            <a:pPr marL="285750" indent="-285750">
              <a:buFont typeface="Arial" panose="020B0604020202020204" pitchFamily="34" charset="0"/>
              <a:buChar char="•"/>
            </a:pPr>
            <a:r>
              <a:rPr lang="en-US" dirty="0" smtClean="0"/>
              <a:t>3</a:t>
            </a:r>
            <a:r>
              <a:rPr lang="en-US" baseline="30000" dirty="0" smtClean="0"/>
              <a:t>rd</a:t>
            </a:r>
            <a:r>
              <a:rPr lang="en-US" dirty="0" smtClean="0"/>
              <a:t>  </a:t>
            </a:r>
            <a:r>
              <a:rPr lang="en-US" dirty="0"/>
              <a:t>Key Step 1____________________</a:t>
            </a:r>
          </a:p>
          <a:p>
            <a:pPr marL="285750" indent="-285750">
              <a:buFont typeface="Arial" panose="020B0604020202020204" pitchFamily="34" charset="0"/>
              <a:buChar char="•"/>
            </a:pPr>
            <a:r>
              <a:rPr lang="en-US" dirty="0" smtClean="0"/>
              <a:t>3</a:t>
            </a:r>
            <a:r>
              <a:rPr lang="en-US" baseline="30000" dirty="0" smtClean="0"/>
              <a:t>rd</a:t>
            </a:r>
            <a:r>
              <a:rPr lang="en-US" dirty="0" smtClean="0"/>
              <a:t>  </a:t>
            </a:r>
            <a:r>
              <a:rPr lang="en-US" dirty="0"/>
              <a:t>Key Step 2____________________</a:t>
            </a:r>
          </a:p>
          <a:p>
            <a:pPr marL="285750" indent="-285750">
              <a:buFont typeface="Arial" panose="020B0604020202020204" pitchFamily="34" charset="0"/>
              <a:buChar char="•"/>
            </a:pPr>
            <a:r>
              <a:rPr lang="en-US" dirty="0" smtClean="0"/>
              <a:t>3rd </a:t>
            </a:r>
            <a:r>
              <a:rPr lang="en-US" dirty="0"/>
              <a:t>Key Step 3____________________</a:t>
            </a:r>
          </a:p>
          <a:p>
            <a:pPr marL="285750" indent="-285750">
              <a:buFont typeface="Arial" panose="020B0604020202020204" pitchFamily="34" charset="0"/>
              <a:buChar char="•"/>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xmlns="" val="283811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28600" y="619216"/>
            <a:ext cx="3421856" cy="1741848"/>
            <a:chOff x="1066801" y="1295399"/>
            <a:chExt cx="6467475" cy="3135186"/>
          </a:xfrm>
          <a:solidFill>
            <a:schemeClr val="accent4">
              <a:lumMod val="40000"/>
              <a:lumOff val="60000"/>
            </a:schemeClr>
          </a:solidFill>
        </p:grpSpPr>
        <p:pic>
          <p:nvPicPr>
            <p:cNvPr id="1026" name="Picture 2" descr="http://media-cache-ak0.pinimg.com/originals/38/c1/97/38c19755661f23bb00f4a7489fd5dae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2732946" y="-370746"/>
              <a:ext cx="3135186" cy="6467475"/>
            </a:xfrm>
            <a:prstGeom prst="rect">
              <a:avLst/>
            </a:prstGeom>
            <a:grpFill/>
            <a:extLst/>
          </p:spPr>
        </p:pic>
        <p:sp>
          <p:nvSpPr>
            <p:cNvPr id="6" name="Oval 5"/>
            <p:cNvSpPr/>
            <p:nvPr/>
          </p:nvSpPr>
          <p:spPr>
            <a:xfrm>
              <a:off x="1143000" y="1600200"/>
              <a:ext cx="2895600" cy="2514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57600" y="2362200"/>
              <a:ext cx="34290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6934200" y="2362200"/>
              <a:ext cx="381000" cy="6096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83864" y="2946400"/>
            <a:ext cx="3421856" cy="1741848"/>
            <a:chOff x="1066800" y="1295401"/>
            <a:chExt cx="6467475" cy="3135186"/>
          </a:xfrm>
          <a:solidFill>
            <a:schemeClr val="accent2"/>
          </a:solidFill>
        </p:grpSpPr>
        <p:pic>
          <p:nvPicPr>
            <p:cNvPr id="13" name="Picture 2" descr="http://media-cache-ak0.pinimg.com/originals/38/c1/97/38c19755661f23bb00f4a7489fd5dae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2732945" y="-370744"/>
              <a:ext cx="3135186" cy="6467475"/>
            </a:xfrm>
            <a:prstGeom prst="rect">
              <a:avLst/>
            </a:prstGeom>
            <a:grpFill/>
            <a:extLst/>
          </p:spPr>
        </p:pic>
        <p:sp>
          <p:nvSpPr>
            <p:cNvPr id="14" name="Oval 13"/>
            <p:cNvSpPr/>
            <p:nvPr/>
          </p:nvSpPr>
          <p:spPr>
            <a:xfrm>
              <a:off x="1143000" y="1600200"/>
              <a:ext cx="2895600" cy="2514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57600" y="2362200"/>
              <a:ext cx="34290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6934200" y="2362200"/>
              <a:ext cx="381000" cy="6096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207544" y="1712552"/>
            <a:ext cx="3421856" cy="1741848"/>
            <a:chOff x="1066800" y="1295401"/>
            <a:chExt cx="6467475" cy="3135186"/>
          </a:xfrm>
          <a:solidFill>
            <a:srgbClr val="00FFFF"/>
          </a:solidFill>
        </p:grpSpPr>
        <p:pic>
          <p:nvPicPr>
            <p:cNvPr id="18" name="Picture 2" descr="http://media-cache-ak0.pinimg.com/originals/38/c1/97/38c19755661f23bb00f4a7489fd5dae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2732945" y="-370744"/>
              <a:ext cx="3135186" cy="6467475"/>
            </a:xfrm>
            <a:prstGeom prst="rect">
              <a:avLst/>
            </a:prstGeom>
            <a:grpFill/>
            <a:extLst/>
          </p:spPr>
        </p:pic>
        <p:sp>
          <p:nvSpPr>
            <p:cNvPr id="19" name="Oval 18"/>
            <p:cNvSpPr/>
            <p:nvPr/>
          </p:nvSpPr>
          <p:spPr>
            <a:xfrm>
              <a:off x="1143000" y="1600200"/>
              <a:ext cx="2895600" cy="2514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657600" y="2362200"/>
              <a:ext cx="34290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6934200" y="2362200"/>
              <a:ext cx="381000" cy="6096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400564" y="7010400"/>
            <a:ext cx="3421856" cy="1741848"/>
            <a:chOff x="1066800" y="1295401"/>
            <a:chExt cx="6467475" cy="3135186"/>
          </a:xfrm>
          <a:solidFill>
            <a:srgbClr val="FFFF00"/>
          </a:solidFill>
        </p:grpSpPr>
        <p:pic>
          <p:nvPicPr>
            <p:cNvPr id="23" name="Picture 2" descr="http://media-cache-ak0.pinimg.com/originals/38/c1/97/38c19755661f23bb00f4a7489fd5dae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2732945" y="-370744"/>
              <a:ext cx="3135186" cy="6467475"/>
            </a:xfrm>
            <a:prstGeom prst="rect">
              <a:avLst/>
            </a:prstGeom>
            <a:grpFill/>
            <a:extLst/>
          </p:spPr>
        </p:pic>
        <p:sp>
          <p:nvSpPr>
            <p:cNvPr id="24" name="Oval 23"/>
            <p:cNvSpPr/>
            <p:nvPr/>
          </p:nvSpPr>
          <p:spPr>
            <a:xfrm>
              <a:off x="1143000" y="1600200"/>
              <a:ext cx="2895600" cy="2514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57600" y="2362200"/>
              <a:ext cx="34290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6934200" y="2362200"/>
              <a:ext cx="381000" cy="6096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04312" y="4978400"/>
            <a:ext cx="3421856" cy="1741848"/>
            <a:chOff x="1066800" y="1295401"/>
            <a:chExt cx="6467475" cy="3135186"/>
          </a:xfrm>
          <a:solidFill>
            <a:schemeClr val="accent3">
              <a:lumMod val="75000"/>
            </a:schemeClr>
          </a:solidFill>
        </p:grpSpPr>
        <p:pic>
          <p:nvPicPr>
            <p:cNvPr id="28" name="Picture 2" descr="http://media-cache-ak0.pinimg.com/originals/38/c1/97/38c19755661f23bb00f4a7489fd5dae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2732945" y="-370744"/>
              <a:ext cx="3135186" cy="6467475"/>
            </a:xfrm>
            <a:prstGeom prst="rect">
              <a:avLst/>
            </a:prstGeom>
            <a:grpFill/>
            <a:extLst/>
          </p:spPr>
        </p:pic>
        <p:sp>
          <p:nvSpPr>
            <p:cNvPr id="29" name="Oval 28"/>
            <p:cNvSpPr/>
            <p:nvPr/>
          </p:nvSpPr>
          <p:spPr>
            <a:xfrm>
              <a:off x="1143000" y="1600200"/>
              <a:ext cx="2895600" cy="2514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657600" y="2362200"/>
              <a:ext cx="34290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6934200" y="2362200"/>
              <a:ext cx="381000" cy="6096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381000" y="1211908"/>
            <a:ext cx="2628900" cy="369332"/>
          </a:xfrm>
          <a:prstGeom prst="rect">
            <a:avLst/>
          </a:prstGeom>
          <a:noFill/>
        </p:spPr>
        <p:txBody>
          <a:bodyPr wrap="square" rtlCol="0">
            <a:spAutoFit/>
          </a:bodyPr>
          <a:lstStyle/>
          <a:p>
            <a:r>
              <a:rPr lang="en-US" dirty="0" smtClean="0"/>
              <a:t>I will do my Best to Be:</a:t>
            </a:r>
            <a:endParaRPr lang="en-US" dirty="0"/>
          </a:p>
        </p:txBody>
      </p:sp>
      <p:sp>
        <p:nvSpPr>
          <p:cNvPr id="3" name="TextBox 2"/>
          <p:cNvSpPr txBox="1"/>
          <p:nvPr/>
        </p:nvSpPr>
        <p:spPr>
          <a:xfrm>
            <a:off x="304800" y="3539092"/>
            <a:ext cx="2400300" cy="369332"/>
          </a:xfrm>
          <a:prstGeom prst="rect">
            <a:avLst/>
          </a:prstGeom>
          <a:noFill/>
        </p:spPr>
        <p:txBody>
          <a:bodyPr wrap="square" rtlCol="0">
            <a:spAutoFit/>
          </a:bodyPr>
          <a:lstStyle/>
          <a:p>
            <a:r>
              <a:rPr lang="en-US" dirty="0" smtClean="0"/>
              <a:t>Honest and Fair,</a:t>
            </a:r>
            <a:endParaRPr lang="en-US" dirty="0"/>
          </a:p>
        </p:txBody>
      </p:sp>
      <p:sp>
        <p:nvSpPr>
          <p:cNvPr id="4" name="TextBox 3"/>
          <p:cNvSpPr txBox="1"/>
          <p:nvPr/>
        </p:nvSpPr>
        <p:spPr>
          <a:xfrm>
            <a:off x="381000" y="5571093"/>
            <a:ext cx="1597142" cy="646331"/>
          </a:xfrm>
          <a:prstGeom prst="rect">
            <a:avLst/>
          </a:prstGeom>
          <a:noFill/>
        </p:spPr>
        <p:txBody>
          <a:bodyPr wrap="square" rtlCol="0">
            <a:spAutoFit/>
          </a:bodyPr>
          <a:lstStyle/>
          <a:p>
            <a:r>
              <a:rPr lang="en-US" dirty="0" smtClean="0"/>
              <a:t>Friendly and Helpful,</a:t>
            </a:r>
            <a:endParaRPr lang="en-US" dirty="0"/>
          </a:p>
        </p:txBody>
      </p:sp>
      <p:sp>
        <p:nvSpPr>
          <p:cNvPr id="5" name="TextBox 4"/>
          <p:cNvSpPr txBox="1"/>
          <p:nvPr/>
        </p:nvSpPr>
        <p:spPr>
          <a:xfrm>
            <a:off x="533400" y="7518401"/>
            <a:ext cx="1833090" cy="646331"/>
          </a:xfrm>
          <a:prstGeom prst="rect">
            <a:avLst/>
          </a:prstGeom>
          <a:noFill/>
        </p:spPr>
        <p:txBody>
          <a:bodyPr wrap="square" rtlCol="0">
            <a:spAutoFit/>
          </a:bodyPr>
          <a:lstStyle/>
          <a:p>
            <a:r>
              <a:rPr lang="en-US" dirty="0" smtClean="0"/>
              <a:t>Considerate and Caring,</a:t>
            </a:r>
            <a:endParaRPr lang="en-US" dirty="0"/>
          </a:p>
        </p:txBody>
      </p:sp>
      <p:sp>
        <p:nvSpPr>
          <p:cNvPr id="7" name="TextBox 6"/>
          <p:cNvSpPr txBox="1"/>
          <p:nvPr/>
        </p:nvSpPr>
        <p:spPr>
          <a:xfrm>
            <a:off x="3276600" y="2249269"/>
            <a:ext cx="2123304" cy="646331"/>
          </a:xfrm>
          <a:prstGeom prst="rect">
            <a:avLst/>
          </a:prstGeom>
          <a:noFill/>
        </p:spPr>
        <p:txBody>
          <a:bodyPr wrap="square" rtlCol="0">
            <a:spAutoFit/>
          </a:bodyPr>
          <a:lstStyle/>
          <a:p>
            <a:r>
              <a:rPr lang="en-US" dirty="0" smtClean="0"/>
              <a:t>Courageous and strong, and</a:t>
            </a:r>
            <a:endParaRPr lang="en-US" dirty="0"/>
          </a:p>
        </p:txBody>
      </p:sp>
    </p:spTree>
    <p:extLst>
      <p:ext uri="{BB962C8B-B14F-4D97-AF65-F5344CB8AC3E}">
        <p14:creationId xmlns:p14="http://schemas.microsoft.com/office/powerpoint/2010/main" xmlns="" val="4074591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83864" y="3033352"/>
            <a:ext cx="3421856" cy="1741848"/>
            <a:chOff x="1066800" y="1295401"/>
            <a:chExt cx="6467475" cy="3135186"/>
          </a:xfrm>
          <a:solidFill>
            <a:schemeClr val="accent6">
              <a:lumMod val="40000"/>
              <a:lumOff val="60000"/>
            </a:schemeClr>
          </a:solidFill>
        </p:grpSpPr>
        <p:pic>
          <p:nvPicPr>
            <p:cNvPr id="13" name="Picture 2" descr="http://media-cache-ak0.pinimg.com/originals/38/c1/97/38c19755661f23bb00f4a7489fd5dae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2732945" y="-370744"/>
              <a:ext cx="3135186" cy="6467475"/>
            </a:xfrm>
            <a:prstGeom prst="rect">
              <a:avLst/>
            </a:prstGeom>
            <a:grpFill/>
            <a:extLst/>
          </p:spPr>
        </p:pic>
        <p:sp>
          <p:nvSpPr>
            <p:cNvPr id="14" name="Oval 13"/>
            <p:cNvSpPr/>
            <p:nvPr/>
          </p:nvSpPr>
          <p:spPr>
            <a:xfrm>
              <a:off x="1143000" y="1600200"/>
              <a:ext cx="2895600" cy="2514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57600" y="2362200"/>
              <a:ext cx="34290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6934200" y="2362200"/>
              <a:ext cx="381000" cy="6096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357898" y="1814152"/>
            <a:ext cx="3421856" cy="1741848"/>
            <a:chOff x="1066800" y="1295401"/>
            <a:chExt cx="6467475" cy="3135186"/>
          </a:xfrm>
          <a:solidFill>
            <a:schemeClr val="accent2">
              <a:lumMod val="60000"/>
              <a:lumOff val="40000"/>
            </a:schemeClr>
          </a:solidFill>
        </p:grpSpPr>
        <p:pic>
          <p:nvPicPr>
            <p:cNvPr id="18" name="Picture 2" descr="http://media-cache-ak0.pinimg.com/originals/38/c1/97/38c19755661f23bb00f4a7489fd5dae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2732945" y="-370744"/>
              <a:ext cx="3135186" cy="6467475"/>
            </a:xfrm>
            <a:prstGeom prst="rect">
              <a:avLst/>
            </a:prstGeom>
            <a:grpFill/>
            <a:extLst/>
          </p:spPr>
        </p:pic>
        <p:sp>
          <p:nvSpPr>
            <p:cNvPr id="19" name="Oval 18"/>
            <p:cNvSpPr/>
            <p:nvPr/>
          </p:nvSpPr>
          <p:spPr>
            <a:xfrm>
              <a:off x="1143000" y="1600200"/>
              <a:ext cx="2895600" cy="2514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657600" y="2362200"/>
              <a:ext cx="34290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6934200" y="2362200"/>
              <a:ext cx="381000" cy="6096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400564" y="7010400"/>
            <a:ext cx="3421856" cy="1741848"/>
            <a:chOff x="1066800" y="1295401"/>
            <a:chExt cx="6467475" cy="3135186"/>
          </a:xfrm>
          <a:solidFill>
            <a:schemeClr val="bg2">
              <a:lumMod val="50000"/>
            </a:schemeClr>
          </a:solidFill>
        </p:grpSpPr>
        <p:pic>
          <p:nvPicPr>
            <p:cNvPr id="23" name="Picture 2" descr="http://media-cache-ak0.pinimg.com/originals/38/c1/97/38c19755661f23bb00f4a7489fd5dae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2732945" y="-370744"/>
              <a:ext cx="3135186" cy="6467475"/>
            </a:xfrm>
            <a:prstGeom prst="rect">
              <a:avLst/>
            </a:prstGeom>
            <a:grpFill/>
            <a:extLst/>
          </p:spPr>
        </p:pic>
        <p:sp>
          <p:nvSpPr>
            <p:cNvPr id="24" name="Oval 23"/>
            <p:cNvSpPr/>
            <p:nvPr/>
          </p:nvSpPr>
          <p:spPr>
            <a:xfrm>
              <a:off x="1143000" y="1600200"/>
              <a:ext cx="2895600" cy="2514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57600" y="2362200"/>
              <a:ext cx="34290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6934200" y="2362200"/>
              <a:ext cx="381000" cy="6096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04312" y="5065352"/>
            <a:ext cx="3421856" cy="1741848"/>
            <a:chOff x="1066800" y="1295401"/>
            <a:chExt cx="6467475" cy="3135186"/>
          </a:xfrm>
          <a:solidFill>
            <a:schemeClr val="bg1">
              <a:lumMod val="75000"/>
            </a:schemeClr>
          </a:solidFill>
        </p:grpSpPr>
        <p:pic>
          <p:nvPicPr>
            <p:cNvPr id="28" name="Picture 2" descr="http://media-cache-ak0.pinimg.com/originals/38/c1/97/38c19755661f23bb00f4a7489fd5dae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2732945" y="-370744"/>
              <a:ext cx="3135186" cy="6467475"/>
            </a:xfrm>
            <a:prstGeom prst="rect">
              <a:avLst/>
            </a:prstGeom>
            <a:grpFill/>
            <a:extLst/>
          </p:spPr>
        </p:pic>
        <p:sp>
          <p:nvSpPr>
            <p:cNvPr id="29" name="Oval 28"/>
            <p:cNvSpPr/>
            <p:nvPr/>
          </p:nvSpPr>
          <p:spPr>
            <a:xfrm>
              <a:off x="1143000" y="1600200"/>
              <a:ext cx="2895600" cy="2514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657600" y="2362200"/>
              <a:ext cx="34290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6934200" y="2362200"/>
              <a:ext cx="381000" cy="6096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457200" y="3626044"/>
            <a:ext cx="2400300" cy="369332"/>
          </a:xfrm>
          <a:prstGeom prst="rect">
            <a:avLst/>
          </a:prstGeom>
          <a:noFill/>
        </p:spPr>
        <p:txBody>
          <a:bodyPr wrap="square" rtlCol="0">
            <a:spAutoFit/>
          </a:bodyPr>
          <a:lstStyle/>
          <a:p>
            <a:r>
              <a:rPr lang="en-US" dirty="0" smtClean="0"/>
              <a:t>And do, and to</a:t>
            </a:r>
            <a:endParaRPr lang="en-US" dirty="0"/>
          </a:p>
        </p:txBody>
      </p:sp>
      <p:sp>
        <p:nvSpPr>
          <p:cNvPr id="4" name="TextBox 3"/>
          <p:cNvSpPr txBox="1"/>
          <p:nvPr/>
        </p:nvSpPr>
        <p:spPr>
          <a:xfrm>
            <a:off x="457200" y="5602069"/>
            <a:ext cx="2082140" cy="646331"/>
          </a:xfrm>
          <a:prstGeom prst="rect">
            <a:avLst/>
          </a:prstGeom>
          <a:noFill/>
        </p:spPr>
        <p:txBody>
          <a:bodyPr wrap="square" rtlCol="0">
            <a:spAutoFit/>
          </a:bodyPr>
          <a:lstStyle/>
          <a:p>
            <a:r>
              <a:rPr lang="en-US" dirty="0" smtClean="0"/>
              <a:t>Respect myself and others,</a:t>
            </a:r>
            <a:endParaRPr lang="en-US" dirty="0"/>
          </a:p>
        </p:txBody>
      </p:sp>
      <p:sp>
        <p:nvSpPr>
          <p:cNvPr id="5" name="TextBox 4"/>
          <p:cNvSpPr txBox="1"/>
          <p:nvPr/>
        </p:nvSpPr>
        <p:spPr>
          <a:xfrm>
            <a:off x="649099" y="7533957"/>
            <a:ext cx="3008501" cy="923330"/>
          </a:xfrm>
          <a:prstGeom prst="rect">
            <a:avLst/>
          </a:prstGeom>
          <a:noFill/>
        </p:spPr>
        <p:txBody>
          <a:bodyPr wrap="square" rtlCol="0">
            <a:spAutoFit/>
          </a:bodyPr>
          <a:lstStyle/>
          <a:p>
            <a:r>
              <a:rPr lang="en-US" dirty="0" smtClean="0"/>
              <a:t>Respect authority, use resources </a:t>
            </a:r>
          </a:p>
          <a:p>
            <a:r>
              <a:rPr lang="en-US" dirty="0" smtClean="0"/>
              <a:t>wisely,</a:t>
            </a:r>
            <a:endParaRPr lang="en-US" dirty="0"/>
          </a:p>
        </p:txBody>
      </p:sp>
      <p:sp>
        <p:nvSpPr>
          <p:cNvPr id="7" name="TextBox 6"/>
          <p:cNvSpPr txBox="1"/>
          <p:nvPr/>
        </p:nvSpPr>
        <p:spPr>
          <a:xfrm>
            <a:off x="3505200" y="2352357"/>
            <a:ext cx="2413269" cy="646331"/>
          </a:xfrm>
          <a:prstGeom prst="rect">
            <a:avLst/>
          </a:prstGeom>
          <a:noFill/>
        </p:spPr>
        <p:txBody>
          <a:bodyPr wrap="square" rtlCol="0">
            <a:spAutoFit/>
          </a:bodyPr>
          <a:lstStyle/>
          <a:p>
            <a:r>
              <a:rPr lang="en-US" dirty="0" smtClean="0"/>
              <a:t>Make the world a better place,</a:t>
            </a:r>
            <a:endParaRPr lang="en-US" dirty="0"/>
          </a:p>
        </p:txBody>
      </p:sp>
      <p:grpSp>
        <p:nvGrpSpPr>
          <p:cNvPr id="32" name="Group 31"/>
          <p:cNvGrpSpPr/>
          <p:nvPr/>
        </p:nvGrpSpPr>
        <p:grpSpPr>
          <a:xfrm>
            <a:off x="178594" y="304800"/>
            <a:ext cx="3421856" cy="1741848"/>
            <a:chOff x="1066801" y="1295399"/>
            <a:chExt cx="6467475" cy="3135186"/>
          </a:xfrm>
          <a:solidFill>
            <a:schemeClr val="accent1"/>
          </a:solidFill>
        </p:grpSpPr>
        <p:pic>
          <p:nvPicPr>
            <p:cNvPr id="33" name="Picture 2" descr="http://media-cache-ak0.pinimg.com/originals/38/c1/97/38c19755661f23bb00f4a7489fd5dae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2732946" y="-370746"/>
              <a:ext cx="3135186" cy="6467475"/>
            </a:xfrm>
            <a:prstGeom prst="rect">
              <a:avLst/>
            </a:prstGeom>
            <a:grpFill/>
            <a:extLst/>
          </p:spPr>
        </p:pic>
        <p:sp>
          <p:nvSpPr>
            <p:cNvPr id="34" name="Oval 33"/>
            <p:cNvSpPr/>
            <p:nvPr/>
          </p:nvSpPr>
          <p:spPr>
            <a:xfrm>
              <a:off x="1143000" y="1600200"/>
              <a:ext cx="2895600" cy="2514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657600" y="2362200"/>
              <a:ext cx="34290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6934200" y="2362200"/>
              <a:ext cx="381000" cy="6096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533400" y="849868"/>
            <a:ext cx="2628900" cy="369332"/>
          </a:xfrm>
          <a:prstGeom prst="rect">
            <a:avLst/>
          </a:prstGeom>
          <a:noFill/>
        </p:spPr>
        <p:txBody>
          <a:bodyPr wrap="square" rtlCol="0">
            <a:spAutoFit/>
          </a:bodyPr>
          <a:lstStyle/>
          <a:p>
            <a:r>
              <a:rPr lang="en-US" dirty="0" smtClean="0"/>
              <a:t>Responsible for what I say</a:t>
            </a:r>
            <a:endParaRPr lang="en-US" dirty="0"/>
          </a:p>
        </p:txBody>
      </p:sp>
      <p:grpSp>
        <p:nvGrpSpPr>
          <p:cNvPr id="38" name="Group 37"/>
          <p:cNvGrpSpPr/>
          <p:nvPr/>
        </p:nvGrpSpPr>
        <p:grpSpPr>
          <a:xfrm>
            <a:off x="3466822" y="3909657"/>
            <a:ext cx="3276879" cy="1678345"/>
            <a:chOff x="1066801" y="1295399"/>
            <a:chExt cx="6467475" cy="3135186"/>
          </a:xfrm>
          <a:solidFill>
            <a:schemeClr val="accent5">
              <a:lumMod val="75000"/>
            </a:schemeClr>
          </a:solidFill>
        </p:grpSpPr>
        <p:pic>
          <p:nvPicPr>
            <p:cNvPr id="39" name="Picture 2" descr="http://media-cache-ak0.pinimg.com/originals/38/c1/97/38c19755661f23bb00f4a7489fd5dae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2732946" y="-370746"/>
              <a:ext cx="3135186" cy="6467475"/>
            </a:xfrm>
            <a:prstGeom prst="rect">
              <a:avLst/>
            </a:prstGeom>
            <a:grpFill/>
            <a:extLst/>
          </p:spPr>
        </p:pic>
        <p:sp>
          <p:nvSpPr>
            <p:cNvPr id="40" name="Oval 39"/>
            <p:cNvSpPr/>
            <p:nvPr/>
          </p:nvSpPr>
          <p:spPr>
            <a:xfrm>
              <a:off x="1143000" y="1600200"/>
              <a:ext cx="2895600" cy="2514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657600" y="2362200"/>
              <a:ext cx="34290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6934200" y="2362200"/>
              <a:ext cx="381000" cy="6096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3733800" y="4431268"/>
            <a:ext cx="2517519" cy="369332"/>
          </a:xfrm>
          <a:prstGeom prst="rect">
            <a:avLst/>
          </a:prstGeom>
          <a:noFill/>
        </p:spPr>
        <p:txBody>
          <a:bodyPr wrap="square" rtlCol="0">
            <a:spAutoFit/>
          </a:bodyPr>
          <a:lstStyle/>
          <a:p>
            <a:r>
              <a:rPr lang="en-US" dirty="0" smtClean="0"/>
              <a:t>And be a sister to</a:t>
            </a:r>
            <a:endParaRPr lang="en-US" dirty="0"/>
          </a:p>
        </p:txBody>
      </p:sp>
      <p:grpSp>
        <p:nvGrpSpPr>
          <p:cNvPr id="44" name="Group 43"/>
          <p:cNvGrpSpPr/>
          <p:nvPr/>
        </p:nvGrpSpPr>
        <p:grpSpPr>
          <a:xfrm>
            <a:off x="3626170" y="5994402"/>
            <a:ext cx="3174681" cy="1572508"/>
            <a:chOff x="1066800" y="1295401"/>
            <a:chExt cx="6467475" cy="3135186"/>
          </a:xfrm>
          <a:solidFill>
            <a:schemeClr val="accent6">
              <a:lumMod val="75000"/>
            </a:schemeClr>
          </a:solidFill>
        </p:grpSpPr>
        <p:pic>
          <p:nvPicPr>
            <p:cNvPr id="45" name="Picture 2" descr="http://media-cache-ak0.pinimg.com/originals/38/c1/97/38c19755661f23bb00f4a7489fd5dae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6200000">
              <a:off x="2732945" y="-370744"/>
              <a:ext cx="3135186" cy="6467475"/>
            </a:xfrm>
            <a:prstGeom prst="rect">
              <a:avLst/>
            </a:prstGeom>
            <a:grpFill/>
            <a:extLst/>
          </p:spPr>
        </p:pic>
        <p:sp>
          <p:nvSpPr>
            <p:cNvPr id="46" name="Oval 45"/>
            <p:cNvSpPr/>
            <p:nvPr/>
          </p:nvSpPr>
          <p:spPr>
            <a:xfrm>
              <a:off x="1143000" y="1600200"/>
              <a:ext cx="2895600" cy="2514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657600" y="2362200"/>
              <a:ext cx="34290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a:off x="6934200" y="2362200"/>
              <a:ext cx="381000" cy="6096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3810000" y="6517957"/>
            <a:ext cx="1969929" cy="369332"/>
          </a:xfrm>
          <a:prstGeom prst="rect">
            <a:avLst/>
          </a:prstGeom>
          <a:noFill/>
        </p:spPr>
        <p:txBody>
          <a:bodyPr wrap="square" rtlCol="0">
            <a:spAutoFit/>
          </a:bodyPr>
          <a:lstStyle/>
          <a:p>
            <a:r>
              <a:rPr lang="en-US" dirty="0" smtClean="0"/>
              <a:t>Every Girl Scout.</a:t>
            </a:r>
            <a:endParaRPr lang="en-US" dirty="0"/>
          </a:p>
        </p:txBody>
      </p:sp>
    </p:spTree>
    <p:extLst>
      <p:ext uri="{BB962C8B-B14F-4D97-AF65-F5344CB8AC3E}">
        <p14:creationId xmlns:p14="http://schemas.microsoft.com/office/powerpoint/2010/main" xmlns="" val="502689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5943600" cy="9202519"/>
          </a:xfrm>
          <a:prstGeom prst="rect">
            <a:avLst/>
          </a:prstGeom>
          <a:noFill/>
        </p:spPr>
        <p:txBody>
          <a:bodyPr wrap="square" rtlCol="0">
            <a:spAutoFit/>
          </a:bodyPr>
          <a:lstStyle/>
          <a:p>
            <a:pPr algn="ctr"/>
            <a:r>
              <a:rPr lang="en-US" sz="1400" b="1" dirty="0" smtClean="0"/>
              <a:t>Brownie Quest</a:t>
            </a:r>
          </a:p>
          <a:p>
            <a:pPr algn="ctr"/>
            <a:r>
              <a:rPr lang="en-US" sz="1400" b="1" dirty="0" smtClean="0"/>
              <a:t>Date: Month, Date, Year ; Time 10:00 – 2:00pm</a:t>
            </a:r>
          </a:p>
          <a:p>
            <a:pPr algn="ctr"/>
            <a:r>
              <a:rPr lang="en-US" sz="1400" b="1" dirty="0" smtClean="0"/>
              <a:t>Location__________________</a:t>
            </a:r>
          </a:p>
          <a:p>
            <a:pPr algn="ctr"/>
            <a:endParaRPr lang="en-US" sz="800" b="1" dirty="0"/>
          </a:p>
          <a:p>
            <a:pPr marL="342900" indent="-342900">
              <a:buFont typeface="+mj-lt"/>
              <a:buAutoNum type="arabicPeriod"/>
            </a:pPr>
            <a:r>
              <a:rPr lang="en-US" sz="1600" b="1" u="sng" dirty="0" smtClean="0"/>
              <a:t>9:45 – 10:15am Registration</a:t>
            </a:r>
          </a:p>
          <a:p>
            <a:pPr marL="800100" lvl="1" indent="-342900">
              <a:buFont typeface="+mj-lt"/>
              <a:buAutoNum type="alphaLcParenR"/>
            </a:pPr>
            <a:r>
              <a:rPr lang="en-US" sz="1600" dirty="0" smtClean="0"/>
              <a:t>Brownies receive Name Badge and Team Assignment (If you have a class rotation – We had four rotations)</a:t>
            </a:r>
          </a:p>
          <a:p>
            <a:pPr marL="800100" lvl="1" indent="-342900">
              <a:buFont typeface="+mj-lt"/>
              <a:buAutoNum type="alphaLcParenR"/>
            </a:pPr>
            <a:r>
              <a:rPr lang="en-US" sz="1600" dirty="0" smtClean="0"/>
              <a:t>Teams:</a:t>
            </a:r>
          </a:p>
          <a:p>
            <a:pPr marL="1257300" lvl="2" indent="-342900">
              <a:buFont typeface="+mj-lt"/>
              <a:buAutoNum type="arabicParenR"/>
            </a:pPr>
            <a:r>
              <a:rPr lang="en-US" sz="1600" dirty="0" smtClean="0"/>
              <a:t>Key Chain Team</a:t>
            </a:r>
          </a:p>
          <a:p>
            <a:pPr marL="1257300" lvl="2" indent="-342900">
              <a:buFont typeface="+mj-lt"/>
              <a:buAutoNum type="arabicParenR"/>
            </a:pPr>
            <a:r>
              <a:rPr lang="en-US" sz="1600" dirty="0" smtClean="0"/>
              <a:t>Florida Keys Team</a:t>
            </a:r>
          </a:p>
          <a:p>
            <a:pPr marL="1257300" lvl="2" indent="-342900">
              <a:buFont typeface="+mj-lt"/>
              <a:buAutoNum type="arabicParenR"/>
            </a:pPr>
            <a:r>
              <a:rPr lang="en-US" sz="1600" dirty="0" smtClean="0"/>
              <a:t>Keyboarding Team</a:t>
            </a:r>
          </a:p>
          <a:p>
            <a:pPr marL="1257300" lvl="2" indent="-342900">
              <a:buFont typeface="+mj-lt"/>
              <a:buAutoNum type="arabicParenR"/>
            </a:pPr>
            <a:r>
              <a:rPr lang="en-US" sz="1600" dirty="0" smtClean="0"/>
              <a:t>Key Card Team</a:t>
            </a:r>
            <a:endParaRPr lang="en-US" sz="1600" dirty="0"/>
          </a:p>
          <a:p>
            <a:pPr marL="342900" indent="-342900">
              <a:buFont typeface="+mj-lt"/>
              <a:buAutoNum type="arabicPeriod"/>
            </a:pPr>
            <a:r>
              <a:rPr lang="en-US" sz="1600" b="1" u="sng" dirty="0" smtClean="0"/>
              <a:t>10:15am – 10:30am Opening Ceremony</a:t>
            </a:r>
            <a:endParaRPr lang="en-US" sz="1600" u="sng" dirty="0" smtClean="0"/>
          </a:p>
          <a:p>
            <a:pPr marL="800100" lvl="1" indent="-342900">
              <a:buFont typeface="+mj-lt"/>
              <a:buAutoNum type="alphaLcParenR"/>
            </a:pPr>
            <a:r>
              <a:rPr lang="en-US" dirty="0" smtClean="0"/>
              <a:t>Pledge and Promise</a:t>
            </a:r>
          </a:p>
          <a:p>
            <a:pPr marL="800100" lvl="1" indent="-342900">
              <a:buFont typeface="+mj-lt"/>
              <a:buAutoNum type="alphaLcParenR"/>
            </a:pPr>
            <a:r>
              <a:rPr lang="en-US" dirty="0" smtClean="0"/>
              <a:t>Sing Song – Select a couple songs – The </a:t>
            </a:r>
            <a:r>
              <a:rPr lang="en-US" dirty="0" err="1" smtClean="0"/>
              <a:t>Cadettes</a:t>
            </a:r>
            <a:r>
              <a:rPr lang="en-US" dirty="0" smtClean="0"/>
              <a:t> can lead.</a:t>
            </a:r>
          </a:p>
          <a:p>
            <a:pPr marL="342900" indent="-342900">
              <a:buFont typeface="+mj-lt"/>
              <a:buAutoNum type="arabicPeriod"/>
            </a:pPr>
            <a:r>
              <a:rPr lang="en-US" sz="1600" b="1" u="sng" dirty="0" smtClean="0"/>
              <a:t>Adult Leaders </a:t>
            </a:r>
            <a:r>
              <a:rPr lang="en-US" dirty="0" smtClean="0"/>
              <a:t>– </a:t>
            </a:r>
            <a:r>
              <a:rPr lang="en-US" sz="1600" dirty="0" smtClean="0"/>
              <a:t>Explain Purpose of today’s journey – Introduce LIA’s – If presenting with LIA’s</a:t>
            </a:r>
          </a:p>
          <a:p>
            <a:pPr marL="342900" indent="-342900">
              <a:buFont typeface="+mj-lt"/>
              <a:buAutoNum type="arabicPeriod"/>
            </a:pPr>
            <a:r>
              <a:rPr lang="en-US" sz="1600" b="1" u="sng" dirty="0" smtClean="0"/>
              <a:t>Rotation:</a:t>
            </a:r>
          </a:p>
          <a:p>
            <a:pPr marL="800100" lvl="1" indent="-342900">
              <a:buFont typeface="+mj-lt"/>
              <a:buAutoNum type="arabicParenR"/>
            </a:pPr>
            <a:r>
              <a:rPr lang="en-US" sz="1600" dirty="0" smtClean="0"/>
              <a:t>Call out each team one at a time – proceed to class room</a:t>
            </a:r>
          </a:p>
          <a:p>
            <a:pPr marL="800100" lvl="1" indent="-342900">
              <a:buFont typeface="+mj-lt"/>
              <a:buAutoNum type="arabicParenR"/>
            </a:pPr>
            <a:r>
              <a:rPr lang="en-US" sz="1600" dirty="0" smtClean="0"/>
              <a:t>Each room should be named or numbered.</a:t>
            </a:r>
          </a:p>
          <a:p>
            <a:pPr marL="342900" indent="-342900">
              <a:buFont typeface="+mj-lt"/>
              <a:buAutoNum type="arabicPeriod"/>
            </a:pPr>
            <a:r>
              <a:rPr lang="en-US" sz="1600" b="1" dirty="0" smtClean="0"/>
              <a:t>10:30am – 11:10am </a:t>
            </a:r>
            <a:r>
              <a:rPr lang="en-US" sz="1600" dirty="0" smtClean="0"/>
              <a:t>– First Key Class “Discover”</a:t>
            </a:r>
          </a:p>
          <a:p>
            <a:pPr marL="342900" indent="-342900">
              <a:buFont typeface="+mj-lt"/>
              <a:buAutoNum type="arabicPeriod"/>
            </a:pPr>
            <a:r>
              <a:rPr lang="en-US" sz="1600" b="1" dirty="0" smtClean="0"/>
              <a:t>11:15am – 12:00N </a:t>
            </a:r>
            <a:r>
              <a:rPr lang="en-US" sz="1600" dirty="0" smtClean="0"/>
              <a:t>– Second Key Class “Connect”</a:t>
            </a:r>
          </a:p>
          <a:p>
            <a:pPr marL="342900" indent="-342900">
              <a:buFont typeface="+mj-lt"/>
              <a:buAutoNum type="arabicPeriod"/>
            </a:pPr>
            <a:r>
              <a:rPr lang="en-US" sz="1600" b="1" dirty="0" smtClean="0"/>
              <a:t>12:00N – 12:45pm </a:t>
            </a:r>
            <a:r>
              <a:rPr lang="en-US" sz="1600" dirty="0" smtClean="0"/>
              <a:t>– Lunch (Provide lunch or have the girls bring a sack lunch)</a:t>
            </a:r>
          </a:p>
          <a:p>
            <a:pPr marL="342900" indent="-342900">
              <a:buFont typeface="+mj-lt"/>
              <a:buAutoNum type="arabicPeriod"/>
            </a:pPr>
            <a:r>
              <a:rPr lang="en-US" sz="1600" b="1" dirty="0" smtClean="0"/>
              <a:t>12:50pm – 1:30pm </a:t>
            </a:r>
            <a:r>
              <a:rPr lang="en-US" sz="1600" dirty="0" smtClean="0"/>
              <a:t>– Third Key Class “Take Action”</a:t>
            </a:r>
          </a:p>
          <a:p>
            <a:pPr marL="342900" indent="-342900">
              <a:buFont typeface="+mj-lt"/>
              <a:buAutoNum type="arabicPeriod"/>
            </a:pPr>
            <a:r>
              <a:rPr lang="en-US" sz="1600" b="1" dirty="0" smtClean="0"/>
              <a:t>1:30pm – Start Closing</a:t>
            </a:r>
          </a:p>
          <a:p>
            <a:pPr marL="800100" lvl="1" indent="-342900">
              <a:buFont typeface="+mj-lt"/>
              <a:buAutoNum type="alphaLcParenR"/>
            </a:pPr>
            <a:r>
              <a:rPr lang="en-US" dirty="0" smtClean="0"/>
              <a:t>Each team will need to sit together so they can present a statement from their team agreement and take action idea.</a:t>
            </a:r>
          </a:p>
          <a:p>
            <a:pPr marL="800100" lvl="1" indent="-342900">
              <a:buFont typeface="+mj-lt"/>
              <a:buAutoNum type="alphaLcParenR"/>
            </a:pPr>
            <a:r>
              <a:rPr lang="en-US" dirty="0" smtClean="0"/>
              <a:t>Each Brownie will earn their LOCK in Closing  - Hand out to girls, or have them find it.  We put in a bag as the center piece on the table.  Make a necklace out of the lock so they can wear with the three keys.</a:t>
            </a:r>
          </a:p>
          <a:p>
            <a:pPr marL="800100" lvl="1" indent="-342900">
              <a:buFont typeface="+mj-lt"/>
              <a:buAutoNum type="alphaLcParenR"/>
            </a:pPr>
            <a:r>
              <a:rPr lang="en-US" dirty="0" smtClean="0"/>
              <a:t>Hand out Certificates (Girl’s and LIA’s)</a:t>
            </a:r>
          </a:p>
          <a:p>
            <a:pPr marL="342900" indent="-342900">
              <a:buFont typeface="+mj-lt"/>
              <a:buAutoNum type="arabicPeriod"/>
            </a:pPr>
            <a:r>
              <a:rPr lang="en-US" dirty="0" smtClean="0"/>
              <a:t>Journey ends!!</a:t>
            </a:r>
          </a:p>
        </p:txBody>
      </p:sp>
    </p:spTree>
    <p:extLst>
      <p:ext uri="{BB962C8B-B14F-4D97-AF65-F5344CB8AC3E}">
        <p14:creationId xmlns:p14="http://schemas.microsoft.com/office/powerpoint/2010/main" xmlns="" val="1185517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ey clipart"/>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rot="2874099">
            <a:off x="1541585" y="-596168"/>
            <a:ext cx="3847046" cy="3782716"/>
          </a:xfrm>
          <a:prstGeom prst="rect">
            <a:avLst/>
          </a:prstGeom>
          <a:noFill/>
        </p:spPr>
      </p:pic>
      <p:pic>
        <p:nvPicPr>
          <p:cNvPr id="3" name="Picture 4" descr="key clipart"/>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rot="2874099">
            <a:off x="1404070" y="2456191"/>
            <a:ext cx="3591413" cy="3531356"/>
          </a:xfrm>
          <a:prstGeom prst="rect">
            <a:avLst/>
          </a:prstGeom>
          <a:noFill/>
        </p:spPr>
      </p:pic>
      <p:pic>
        <p:nvPicPr>
          <p:cNvPr id="4" name="Picture 4" descr="key clipart"/>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rot="2874099">
            <a:off x="1204698" y="5618026"/>
            <a:ext cx="3896021" cy="3830872"/>
          </a:xfrm>
          <a:prstGeom prst="rect">
            <a:avLst/>
          </a:prstGeom>
          <a:noFill/>
        </p:spPr>
      </p:pic>
      <p:sp>
        <p:nvSpPr>
          <p:cNvPr id="5" name="TextBox 4"/>
          <p:cNvSpPr txBox="1"/>
          <p:nvPr/>
        </p:nvSpPr>
        <p:spPr>
          <a:xfrm>
            <a:off x="2242010" y="1000780"/>
            <a:ext cx="2025190" cy="523220"/>
          </a:xfrm>
          <a:prstGeom prst="rect">
            <a:avLst/>
          </a:prstGeom>
          <a:noFill/>
        </p:spPr>
        <p:txBody>
          <a:bodyPr wrap="square" rtlCol="0">
            <a:spAutoFit/>
          </a:bodyPr>
          <a:lstStyle/>
          <a:p>
            <a:pPr algn="ctr"/>
            <a:r>
              <a:rPr lang="en-US" sz="2800" b="1" dirty="0" smtClean="0"/>
              <a:t>Discover </a:t>
            </a:r>
            <a:endParaRPr lang="en-US" sz="2800" b="1" dirty="0"/>
          </a:p>
        </p:txBody>
      </p:sp>
      <p:sp>
        <p:nvSpPr>
          <p:cNvPr id="6" name="TextBox 5"/>
          <p:cNvSpPr txBox="1"/>
          <p:nvPr/>
        </p:nvSpPr>
        <p:spPr>
          <a:xfrm>
            <a:off x="2209800" y="3933386"/>
            <a:ext cx="2070195" cy="523220"/>
          </a:xfrm>
          <a:prstGeom prst="rect">
            <a:avLst/>
          </a:prstGeom>
          <a:noFill/>
        </p:spPr>
        <p:txBody>
          <a:bodyPr wrap="square" rtlCol="0">
            <a:spAutoFit/>
          </a:bodyPr>
          <a:lstStyle/>
          <a:p>
            <a:pPr algn="ctr"/>
            <a:r>
              <a:rPr lang="en-US" sz="2800" b="1" dirty="0" smtClean="0"/>
              <a:t>Connect</a:t>
            </a:r>
            <a:endParaRPr lang="en-US" sz="2800" b="1" dirty="0"/>
          </a:p>
        </p:txBody>
      </p:sp>
      <p:sp>
        <p:nvSpPr>
          <p:cNvPr id="7" name="TextBox 6"/>
          <p:cNvSpPr txBox="1"/>
          <p:nvPr/>
        </p:nvSpPr>
        <p:spPr>
          <a:xfrm>
            <a:off x="1069771" y="7251687"/>
            <a:ext cx="3375317" cy="523220"/>
          </a:xfrm>
          <a:prstGeom prst="rect">
            <a:avLst/>
          </a:prstGeom>
          <a:noFill/>
        </p:spPr>
        <p:txBody>
          <a:bodyPr wrap="square" rtlCol="0">
            <a:spAutoFit/>
          </a:bodyPr>
          <a:lstStyle/>
          <a:p>
            <a:pPr algn="ctr"/>
            <a:r>
              <a:rPr lang="en-US" sz="2800" b="1" dirty="0" smtClean="0"/>
              <a:t>Take Action</a:t>
            </a:r>
            <a:endParaRPr lang="en-US" sz="2800" b="1" dirty="0"/>
          </a:p>
        </p:txBody>
      </p:sp>
    </p:spTree>
    <p:extLst>
      <p:ext uri="{BB962C8B-B14F-4D97-AF65-F5344CB8AC3E}">
        <p14:creationId xmlns:p14="http://schemas.microsoft.com/office/powerpoint/2010/main" xmlns="" val="1836623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0135" y="1066800"/>
            <a:ext cx="5754465" cy="7010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54787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990600"/>
            <a:ext cx="5331770" cy="6705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24715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7175" y="152400"/>
            <a:ext cx="6343650" cy="8839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61102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4813" y="361950"/>
            <a:ext cx="6048375" cy="8420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96042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5738" y="419100"/>
            <a:ext cx="6486525" cy="830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91673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1828800"/>
            <a:ext cx="3908073" cy="441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47807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6019800" cy="7571303"/>
          </a:xfrm>
          <a:prstGeom prst="rect">
            <a:avLst/>
          </a:prstGeom>
        </p:spPr>
        <p:txBody>
          <a:bodyPr wrap="square">
            <a:spAutoFit/>
          </a:bodyPr>
          <a:lstStyle/>
          <a:p>
            <a:pPr algn="ctr"/>
            <a:r>
              <a:rPr lang="en-US" dirty="0"/>
              <a:t>Brownie Quest </a:t>
            </a:r>
            <a:r>
              <a:rPr lang="en-US" dirty="0" smtClean="0"/>
              <a:t>Journey</a:t>
            </a:r>
          </a:p>
          <a:p>
            <a:pPr algn="ctr"/>
            <a:r>
              <a:rPr lang="en-US" dirty="0" smtClean="0"/>
              <a:t>Supplies Needed</a:t>
            </a:r>
          </a:p>
          <a:p>
            <a:pPr algn="ctr"/>
            <a:endParaRPr lang="en-US" dirty="0"/>
          </a:p>
          <a:p>
            <a:pPr marL="285750" indent="-285750">
              <a:buFont typeface="Arial" panose="020B0604020202020204" pitchFamily="34" charset="0"/>
              <a:buChar char="•"/>
            </a:pPr>
            <a:r>
              <a:rPr lang="en-US" dirty="0" smtClean="0"/>
              <a:t>Brownie Quest Girl and Adult Guide</a:t>
            </a:r>
          </a:p>
          <a:p>
            <a:pPr marL="285750" indent="-285750">
              <a:buFont typeface="Arial" panose="020B0604020202020204" pitchFamily="34" charset="0"/>
              <a:buChar char="•"/>
            </a:pPr>
            <a:r>
              <a:rPr lang="en-US" dirty="0" smtClean="0"/>
              <a:t>3 Keys – Discover, Connect and Take Action.  See Appendix</a:t>
            </a:r>
          </a:p>
          <a:p>
            <a:pPr marL="285750" indent="-285750">
              <a:buFont typeface="Arial" panose="020B0604020202020204" pitchFamily="34" charset="0"/>
              <a:buChar char="•"/>
            </a:pPr>
            <a:r>
              <a:rPr lang="en-US" dirty="0" smtClean="0"/>
              <a:t>Yarn – To use for Key Necklace (Black); any other color will work to tie key onto black necklace yard.</a:t>
            </a:r>
          </a:p>
          <a:p>
            <a:pPr marL="285750" indent="-285750">
              <a:buFont typeface="Arial" panose="020B0604020202020204" pitchFamily="34" charset="0"/>
              <a:buChar char="•"/>
            </a:pPr>
            <a:r>
              <a:rPr lang="en-US" dirty="0" smtClean="0"/>
              <a:t>Small Ball – Nothing too hard</a:t>
            </a:r>
          </a:p>
          <a:p>
            <a:pPr marL="285750" indent="-285750">
              <a:buFont typeface="Arial" panose="020B0604020202020204" pitchFamily="34" charset="0"/>
              <a:buChar char="•"/>
            </a:pPr>
            <a:r>
              <a:rPr lang="en-US" dirty="0" smtClean="0"/>
              <a:t>Blank Paper Sheets (For gluing pictures)</a:t>
            </a:r>
          </a:p>
          <a:p>
            <a:pPr marL="285750" indent="-285750">
              <a:buFont typeface="Arial" panose="020B0604020202020204" pitchFamily="34" charset="0"/>
              <a:buChar char="•"/>
            </a:pPr>
            <a:r>
              <a:rPr lang="en-US" dirty="0" smtClean="0"/>
              <a:t>Ink Pens or Pencils for each girl</a:t>
            </a:r>
          </a:p>
          <a:p>
            <a:pPr marL="285750" indent="-285750">
              <a:buFont typeface="Arial" panose="020B0604020202020204" pitchFamily="34" charset="0"/>
              <a:buChar char="•"/>
            </a:pPr>
            <a:r>
              <a:rPr lang="en-US" dirty="0" smtClean="0"/>
              <a:t>Brownie Quest Map – See in Adult Guide (See Example in Appendix)</a:t>
            </a:r>
          </a:p>
          <a:p>
            <a:pPr marL="285750" indent="-285750">
              <a:buFont typeface="Arial" panose="020B0604020202020204" pitchFamily="34" charset="0"/>
              <a:buChar char="•"/>
            </a:pPr>
            <a:r>
              <a:rPr lang="en-US" dirty="0" smtClean="0"/>
              <a:t>Brownie Quest Map Sheet for Discover, Connect, Take Action Keys. See Appendix</a:t>
            </a:r>
          </a:p>
          <a:p>
            <a:pPr marL="285750" indent="-285750">
              <a:buFont typeface="Arial" panose="020B0604020202020204" pitchFamily="34" charset="0"/>
              <a:buChar char="•"/>
            </a:pPr>
            <a:r>
              <a:rPr lang="en-US" dirty="0" smtClean="0"/>
              <a:t>Brownie Team Agreement – See Appendix (</a:t>
            </a:r>
            <a:r>
              <a:rPr lang="en-US" dirty="0" err="1" smtClean="0"/>
              <a:t>Pg</a:t>
            </a:r>
            <a:r>
              <a:rPr lang="en-US" dirty="0" smtClean="0"/>
              <a:t> 53 Girl’s Bk)</a:t>
            </a:r>
          </a:p>
          <a:p>
            <a:pPr marL="285750" indent="-285750">
              <a:buFont typeface="Arial" panose="020B0604020202020204" pitchFamily="34" charset="0"/>
              <a:buChar char="•"/>
            </a:pPr>
            <a:r>
              <a:rPr lang="en-US" dirty="0" smtClean="0"/>
              <a:t>Discovering Family Star– See Appendix (</a:t>
            </a:r>
            <a:r>
              <a:rPr lang="en-US" dirty="0" err="1" smtClean="0"/>
              <a:t>Pg</a:t>
            </a:r>
            <a:r>
              <a:rPr lang="en-US" dirty="0" smtClean="0"/>
              <a:t> 51 Girl’s Bk)</a:t>
            </a:r>
          </a:p>
          <a:p>
            <a:pPr marL="285750" indent="-285750">
              <a:buFont typeface="Arial" panose="020B0604020202020204" pitchFamily="34" charset="0"/>
              <a:buChar char="•"/>
            </a:pPr>
            <a:r>
              <a:rPr lang="en-US" dirty="0" smtClean="0"/>
              <a:t>GS Law – Signs to Law – See Appendix</a:t>
            </a:r>
          </a:p>
          <a:p>
            <a:pPr marL="285750" indent="-285750">
              <a:buFont typeface="Arial" panose="020B0604020202020204" pitchFamily="34" charset="0"/>
              <a:buChar char="•"/>
            </a:pPr>
            <a:r>
              <a:rPr lang="en-US" dirty="0" smtClean="0"/>
              <a:t>Keys – Law – See Appendix</a:t>
            </a:r>
          </a:p>
          <a:p>
            <a:pPr marL="285750" indent="-285750">
              <a:buFont typeface="Arial" panose="020B0604020202020204" pitchFamily="34" charset="0"/>
              <a:buChar char="•"/>
            </a:pPr>
            <a:r>
              <a:rPr lang="en-US" dirty="0" smtClean="0"/>
              <a:t>Poster Board or Construction Paper (Take Action Notes)</a:t>
            </a:r>
          </a:p>
          <a:p>
            <a:pPr marL="285750" indent="-285750">
              <a:buFont typeface="Arial" panose="020B0604020202020204" pitchFamily="34" charset="0"/>
              <a:buChar char="•"/>
            </a:pPr>
            <a:r>
              <a:rPr lang="en-US" dirty="0" smtClean="0"/>
              <a:t>Pipe Cleaner Wire – or </a:t>
            </a:r>
            <a:r>
              <a:rPr lang="en-US" dirty="0" err="1" smtClean="0"/>
              <a:t>Chanelle</a:t>
            </a:r>
            <a:r>
              <a:rPr lang="en-US" dirty="0" smtClean="0"/>
              <a:t> Wire (same thing)</a:t>
            </a:r>
          </a:p>
          <a:p>
            <a:pPr marL="285750" indent="-285750">
              <a:buFont typeface="Arial" panose="020B0604020202020204" pitchFamily="34" charset="0"/>
              <a:buChar char="•"/>
            </a:pPr>
            <a:r>
              <a:rPr lang="en-US" dirty="0" smtClean="0"/>
              <a:t>Hula Hoops (1 or 2) for Loop the Hoop game</a:t>
            </a:r>
          </a:p>
          <a:p>
            <a:pPr marL="285750" indent="-285750">
              <a:buFont typeface="Arial" panose="020B0604020202020204" pitchFamily="34" charset="0"/>
              <a:buChar char="•"/>
            </a:pPr>
            <a:r>
              <a:rPr lang="en-US" dirty="0" smtClean="0"/>
              <a:t>Campbell Cares – See Appendix (</a:t>
            </a:r>
            <a:r>
              <a:rPr lang="en-US" dirty="0" err="1" smtClean="0"/>
              <a:t>Pg</a:t>
            </a:r>
            <a:r>
              <a:rPr lang="en-US" dirty="0" smtClean="0"/>
              <a:t> 54-55 Girl’s Book)</a:t>
            </a:r>
          </a:p>
          <a:p>
            <a:pPr marL="285750" indent="-285750">
              <a:buFont typeface="Arial" panose="020B0604020202020204" pitchFamily="34" charset="0"/>
              <a:buChar char="•"/>
            </a:pPr>
            <a:r>
              <a:rPr lang="en-US" dirty="0" smtClean="0"/>
              <a:t>Circle of Caring – See Appendix (</a:t>
            </a:r>
            <a:r>
              <a:rPr lang="en-US" dirty="0" err="1" smtClean="0"/>
              <a:t>Pg</a:t>
            </a:r>
            <a:r>
              <a:rPr lang="en-US" dirty="0" smtClean="0"/>
              <a:t> 60 Girl’s Book)</a:t>
            </a:r>
          </a:p>
          <a:p>
            <a:pPr marL="285750" indent="-285750">
              <a:buFont typeface="Arial" panose="020B0604020202020204" pitchFamily="34" charset="0"/>
              <a:buChar char="•"/>
            </a:pPr>
            <a:r>
              <a:rPr lang="en-US" dirty="0" smtClean="0"/>
              <a:t>The Brownie Brainstorm – See Appendix (</a:t>
            </a:r>
            <a:r>
              <a:rPr lang="en-US" dirty="0" err="1" smtClean="0"/>
              <a:t>Pg</a:t>
            </a:r>
            <a:r>
              <a:rPr lang="en-US" dirty="0" smtClean="0"/>
              <a:t> 66 Girl’s Bk)</a:t>
            </a:r>
          </a:p>
          <a:p>
            <a:pPr marL="285750" indent="-285750">
              <a:buFont typeface="Arial" panose="020B0604020202020204" pitchFamily="34" charset="0"/>
              <a:buChar char="•"/>
            </a:pPr>
            <a:r>
              <a:rPr lang="en-US" dirty="0" smtClean="0"/>
              <a:t>Lock – See Appendix</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xmlns="" val="4291319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5169" y="455047"/>
            <a:ext cx="4151462" cy="523220"/>
          </a:xfrm>
          <a:prstGeom prst="rect">
            <a:avLst/>
          </a:prstGeom>
          <a:noFill/>
        </p:spPr>
        <p:txBody>
          <a:bodyPr wrap="square" rtlCol="0">
            <a:spAutoFit/>
          </a:bodyPr>
          <a:lstStyle/>
          <a:p>
            <a:pPr algn="ctr"/>
            <a:r>
              <a:rPr lang="en-US" sz="2800" b="1" dirty="0" smtClean="0">
                <a:solidFill>
                  <a:srgbClr val="FF0000"/>
                </a:solidFill>
              </a:rPr>
              <a:t>1</a:t>
            </a:r>
            <a:r>
              <a:rPr lang="en-US" sz="2800" b="1" baseline="30000" dirty="0" smtClean="0">
                <a:solidFill>
                  <a:srgbClr val="FF0000"/>
                </a:solidFill>
              </a:rPr>
              <a:t>st</a:t>
            </a:r>
            <a:r>
              <a:rPr lang="en-US" sz="2800" b="1" dirty="0" smtClean="0">
                <a:solidFill>
                  <a:srgbClr val="FF0000"/>
                </a:solidFill>
              </a:rPr>
              <a:t> Key – Step 1</a:t>
            </a:r>
            <a:endParaRPr lang="en-US" sz="2800" b="1" dirty="0">
              <a:solidFill>
                <a:srgbClr val="FF0000"/>
              </a:solidFill>
            </a:endParaRPr>
          </a:p>
        </p:txBody>
      </p:sp>
      <p:sp>
        <p:nvSpPr>
          <p:cNvPr id="5" name="TextBox 4"/>
          <p:cNvSpPr txBox="1"/>
          <p:nvPr/>
        </p:nvSpPr>
        <p:spPr>
          <a:xfrm>
            <a:off x="457200" y="1143001"/>
            <a:ext cx="5867400" cy="7201972"/>
          </a:xfrm>
          <a:prstGeom prst="rect">
            <a:avLst/>
          </a:prstGeom>
          <a:noFill/>
        </p:spPr>
        <p:txBody>
          <a:bodyPr wrap="square" rtlCol="0">
            <a:spAutoFit/>
          </a:bodyPr>
          <a:lstStyle/>
          <a:p>
            <a:r>
              <a:rPr lang="en-US" sz="1400" b="1" dirty="0" smtClean="0">
                <a:solidFill>
                  <a:srgbClr val="006600"/>
                </a:solidFill>
              </a:rPr>
              <a:t>(All </a:t>
            </a:r>
            <a:r>
              <a:rPr lang="en-US" sz="1400" b="1" dirty="0" err="1" smtClean="0">
                <a:solidFill>
                  <a:srgbClr val="006600"/>
                </a:solidFill>
              </a:rPr>
              <a:t>Cadettes</a:t>
            </a:r>
            <a:r>
              <a:rPr lang="en-US" sz="1400" b="1" dirty="0" smtClean="0">
                <a:solidFill>
                  <a:srgbClr val="006600"/>
                </a:solidFill>
              </a:rPr>
              <a:t> stand up in front of the class while you’re speaking.  Otherwise there will be chairs on the side for you to have a seat while someone else talking.  Then when it’s time to do the craft for each session, you can go around and help the Brownies)</a:t>
            </a:r>
            <a:r>
              <a:rPr lang="en-US" sz="1400" dirty="0" smtClean="0"/>
              <a:t/>
            </a:r>
            <a:br>
              <a:rPr lang="en-US" sz="1400" dirty="0" smtClean="0"/>
            </a:br>
            <a:endParaRPr lang="en-US" sz="1400" dirty="0" smtClean="0"/>
          </a:p>
          <a:p>
            <a:pPr marL="285750" indent="-285750">
              <a:buFont typeface="Arial" panose="020B0604020202020204" pitchFamily="34" charset="0"/>
              <a:buChar char="•"/>
            </a:pPr>
            <a:r>
              <a:rPr lang="en-US" sz="1400" b="1" dirty="0" smtClean="0">
                <a:solidFill>
                  <a:srgbClr val="006600"/>
                </a:solidFill>
              </a:rPr>
              <a:t>Do not pull your cell phones out and text, check e:mail, </a:t>
            </a:r>
            <a:r>
              <a:rPr lang="en-US" sz="1400" b="1" dirty="0" err="1" smtClean="0">
                <a:solidFill>
                  <a:srgbClr val="006600"/>
                </a:solidFill>
              </a:rPr>
              <a:t>facebook</a:t>
            </a:r>
            <a:r>
              <a:rPr lang="en-US" sz="1400" b="1" dirty="0" smtClean="0">
                <a:solidFill>
                  <a:srgbClr val="006600"/>
                </a:solidFill>
              </a:rPr>
              <a:t>, </a:t>
            </a:r>
            <a:r>
              <a:rPr lang="en-US" sz="1400" b="1" dirty="0" err="1" smtClean="0">
                <a:solidFill>
                  <a:srgbClr val="006600"/>
                </a:solidFill>
              </a:rPr>
              <a:t>etc</a:t>
            </a:r>
            <a:r>
              <a:rPr lang="en-US" sz="1400" b="1" dirty="0" smtClean="0">
                <a:solidFill>
                  <a:srgbClr val="006600"/>
                </a:solidFill>
              </a:rPr>
              <a:t> during class time.</a:t>
            </a:r>
            <a:endParaRPr lang="en-US" sz="1400" b="1" dirty="0">
              <a:solidFill>
                <a:srgbClr val="006600"/>
              </a:solidFill>
            </a:endParaRPr>
          </a:p>
          <a:p>
            <a:endParaRPr lang="en-US" sz="1400" dirty="0" smtClean="0"/>
          </a:p>
          <a:p>
            <a:r>
              <a:rPr lang="en-US" sz="1400" u="sng" dirty="0" smtClean="0">
                <a:solidFill>
                  <a:srgbClr val="FF0000"/>
                </a:solidFill>
              </a:rPr>
              <a:t>All </a:t>
            </a:r>
            <a:r>
              <a:rPr lang="en-US" sz="1400" u="sng" dirty="0" err="1" smtClean="0">
                <a:solidFill>
                  <a:srgbClr val="FF0000"/>
                </a:solidFill>
              </a:rPr>
              <a:t>Cadettes</a:t>
            </a:r>
            <a:r>
              <a:rPr lang="en-US" sz="1400" u="sng" dirty="0" smtClean="0">
                <a:solidFill>
                  <a:srgbClr val="FF0000"/>
                </a:solidFill>
              </a:rPr>
              <a:t> </a:t>
            </a:r>
            <a:r>
              <a:rPr lang="en-US" sz="1400" dirty="0" smtClean="0"/>
              <a:t>– As the Brownies arrive, welcome them to your class.  After the first rotation, you may want to ask them what did they learn in the class they just had.  Helps to get conversation going.</a:t>
            </a:r>
          </a:p>
          <a:p>
            <a:endParaRPr lang="en-US" sz="1400" dirty="0"/>
          </a:p>
          <a:p>
            <a:r>
              <a:rPr lang="en-US" sz="1400" dirty="0" err="1" smtClean="0">
                <a:solidFill>
                  <a:srgbClr val="FF0000"/>
                </a:solidFill>
              </a:rPr>
              <a:t>Cadette</a:t>
            </a:r>
            <a:r>
              <a:rPr lang="en-US" sz="1400" dirty="0" smtClean="0">
                <a:solidFill>
                  <a:srgbClr val="FF0000"/>
                </a:solidFill>
              </a:rPr>
              <a:t> ________________ says:</a:t>
            </a:r>
          </a:p>
          <a:p>
            <a:r>
              <a:rPr lang="en-US" sz="1400" dirty="0" smtClean="0"/>
              <a:t>You are about to start a special Quest, which is a journey, to find out what it means to be a leader.  </a:t>
            </a:r>
          </a:p>
          <a:p>
            <a:endParaRPr lang="en-US" sz="1400" dirty="0" smtClean="0"/>
          </a:p>
          <a:p>
            <a:r>
              <a:rPr lang="en-US" sz="1400" dirty="0" err="1" smtClean="0">
                <a:solidFill>
                  <a:srgbClr val="FF0000"/>
                </a:solidFill>
              </a:rPr>
              <a:t>Cadette</a:t>
            </a:r>
            <a:r>
              <a:rPr lang="en-US" sz="1400" dirty="0" smtClean="0">
                <a:solidFill>
                  <a:srgbClr val="FF0000"/>
                </a:solidFill>
              </a:rPr>
              <a:t> ________________ says:</a:t>
            </a:r>
          </a:p>
          <a:p>
            <a:r>
              <a:rPr lang="en-US" sz="1400" dirty="0" smtClean="0"/>
              <a:t>Today, by the time you leave, you should be able to understand your own skills, learn how to be a team member, decide how our community can be helped and inspire others along the way.</a:t>
            </a:r>
          </a:p>
          <a:p>
            <a:endParaRPr lang="en-US" sz="1400" dirty="0"/>
          </a:p>
          <a:p>
            <a:r>
              <a:rPr lang="en-US" sz="1400" dirty="0" err="1" smtClean="0">
                <a:solidFill>
                  <a:srgbClr val="FF0000"/>
                </a:solidFill>
              </a:rPr>
              <a:t>Cadette</a:t>
            </a:r>
            <a:r>
              <a:rPr lang="en-US" sz="1400" dirty="0" smtClean="0">
                <a:solidFill>
                  <a:srgbClr val="FF0000"/>
                </a:solidFill>
              </a:rPr>
              <a:t> ________________ says:</a:t>
            </a:r>
          </a:p>
          <a:p>
            <a:r>
              <a:rPr lang="en-US" sz="1400" dirty="0" smtClean="0"/>
              <a:t>You will earn 3 keys and there are 3 steps we have to take to find each key.   At the end of our journey today your keys  will unlock your being able to Make the World a Better Place.</a:t>
            </a:r>
          </a:p>
          <a:p>
            <a:endParaRPr lang="en-US" sz="1400" dirty="0"/>
          </a:p>
          <a:p>
            <a:r>
              <a:rPr lang="en-US" sz="1400" dirty="0" err="1" smtClean="0">
                <a:solidFill>
                  <a:srgbClr val="FF0000"/>
                </a:solidFill>
              </a:rPr>
              <a:t>Cadette</a:t>
            </a:r>
            <a:r>
              <a:rPr lang="en-US" sz="1400" dirty="0" smtClean="0">
                <a:solidFill>
                  <a:srgbClr val="FF0000"/>
                </a:solidFill>
              </a:rPr>
              <a:t> ________________ says:</a:t>
            </a:r>
          </a:p>
          <a:p>
            <a:r>
              <a:rPr lang="en-US" sz="1400" dirty="0" smtClean="0"/>
              <a:t>So let’s begin.  The first step is to </a:t>
            </a:r>
            <a:r>
              <a:rPr lang="en-US" sz="1400" b="1" dirty="0" smtClean="0">
                <a:solidFill>
                  <a:srgbClr val="7030A0"/>
                </a:solidFill>
              </a:rPr>
              <a:t>DISCOVER</a:t>
            </a:r>
            <a:r>
              <a:rPr lang="en-US" sz="1400" dirty="0" smtClean="0"/>
              <a:t> all the skills and talents and qualities each of us brings with us on our Quest.  So, we are going to toss a ball around our circle (that we’re about to make).  You’ll say your name and one special skill or talent you would like to bring to the team.  </a:t>
            </a:r>
          </a:p>
          <a:p>
            <a:endParaRPr lang="en-US" sz="1400" dirty="0"/>
          </a:p>
          <a:p>
            <a:endParaRPr lang="en-US" sz="1400" dirty="0" smtClean="0">
              <a:solidFill>
                <a:srgbClr val="FF0000"/>
              </a:solidFill>
            </a:endParaRPr>
          </a:p>
        </p:txBody>
      </p:sp>
    </p:spTree>
    <p:extLst>
      <p:ext uri="{BB962C8B-B14F-4D97-AF65-F5344CB8AC3E}">
        <p14:creationId xmlns:p14="http://schemas.microsoft.com/office/powerpoint/2010/main" xmlns="" val="3816000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199"/>
            <a:ext cx="6096000" cy="8340745"/>
          </a:xfrm>
          <a:prstGeom prst="rect">
            <a:avLst/>
          </a:prstGeom>
        </p:spPr>
        <p:txBody>
          <a:bodyPr wrap="square">
            <a:spAutoFit/>
          </a:bodyPr>
          <a:lstStyle/>
          <a:p>
            <a:r>
              <a:rPr lang="en-US" sz="1400" dirty="0" err="1" smtClean="0">
                <a:solidFill>
                  <a:srgbClr val="FF0000"/>
                </a:solidFill>
              </a:rPr>
              <a:t>Cadette</a:t>
            </a:r>
            <a:r>
              <a:rPr lang="en-US" sz="1400" dirty="0" smtClean="0">
                <a:solidFill>
                  <a:srgbClr val="FF0000"/>
                </a:solidFill>
              </a:rPr>
              <a:t> ________________ says:</a:t>
            </a:r>
          </a:p>
          <a:p>
            <a:r>
              <a:rPr lang="en-US" sz="1400" dirty="0" smtClean="0"/>
              <a:t>Lets make a circle big enough we can have a little space in between each of us.   </a:t>
            </a:r>
          </a:p>
          <a:p>
            <a:endParaRPr lang="en-US" sz="1400" dirty="0"/>
          </a:p>
          <a:p>
            <a:r>
              <a:rPr lang="en-US" sz="1400" dirty="0" err="1" smtClean="0">
                <a:solidFill>
                  <a:srgbClr val="FF0000"/>
                </a:solidFill>
              </a:rPr>
              <a:t>Cadette</a:t>
            </a:r>
            <a:r>
              <a:rPr lang="en-US" sz="1400" dirty="0" smtClean="0">
                <a:solidFill>
                  <a:srgbClr val="FF0000"/>
                </a:solidFill>
              </a:rPr>
              <a:t> ________________ says:</a:t>
            </a:r>
          </a:p>
          <a:p>
            <a:r>
              <a:rPr lang="en-US" sz="1400" dirty="0" smtClean="0"/>
              <a:t>I’ll start, My name is ____________________ and I have a lot of energy, so I never give up!  Now it’s your turn. . . </a:t>
            </a:r>
          </a:p>
          <a:p>
            <a:pPr algn="ctr"/>
            <a:r>
              <a:rPr lang="en-US" sz="1400" b="1" dirty="0" smtClean="0">
                <a:solidFill>
                  <a:srgbClr val="006600"/>
                </a:solidFill>
              </a:rPr>
              <a:t>Toss the ball to the next person and then the next</a:t>
            </a:r>
          </a:p>
          <a:p>
            <a:pPr algn="ctr"/>
            <a:endParaRPr lang="en-US" sz="1400" b="1" dirty="0">
              <a:solidFill>
                <a:srgbClr val="006600"/>
              </a:solidFill>
            </a:endParaRPr>
          </a:p>
          <a:p>
            <a:pPr algn="ctr"/>
            <a:r>
              <a:rPr lang="en-US" sz="1400" b="1" dirty="0" smtClean="0">
                <a:solidFill>
                  <a:srgbClr val="006600"/>
                </a:solidFill>
              </a:rPr>
              <a:t>One of the </a:t>
            </a:r>
            <a:r>
              <a:rPr lang="en-US" sz="1400" b="1" dirty="0" err="1" smtClean="0">
                <a:solidFill>
                  <a:srgbClr val="006600"/>
                </a:solidFill>
              </a:rPr>
              <a:t>Cadettes</a:t>
            </a:r>
            <a:r>
              <a:rPr lang="en-US" sz="1400" b="1" dirty="0" smtClean="0">
                <a:solidFill>
                  <a:srgbClr val="006600"/>
                </a:solidFill>
              </a:rPr>
              <a:t> will need to have paper and pin to write down the quality each girl mentions.  You don’t have to put their name, just what they say.</a:t>
            </a:r>
          </a:p>
          <a:p>
            <a:pPr algn="ctr"/>
            <a:endParaRPr lang="en-US" sz="1400" b="1" dirty="0">
              <a:solidFill>
                <a:srgbClr val="006600"/>
              </a:solidFill>
            </a:endParaRPr>
          </a:p>
          <a:p>
            <a:pPr algn="ctr"/>
            <a:r>
              <a:rPr lang="en-US" sz="1400" b="1" dirty="0" smtClean="0">
                <a:solidFill>
                  <a:srgbClr val="006600"/>
                </a:solidFill>
              </a:rPr>
              <a:t>Praise them for having so many great talents. If you have time before the class is over, you can go back to these qualities and read them out. </a:t>
            </a:r>
          </a:p>
          <a:p>
            <a:pPr algn="ctr"/>
            <a:endParaRPr lang="en-US" sz="1400" b="1" dirty="0">
              <a:solidFill>
                <a:srgbClr val="006600"/>
              </a:solidFill>
            </a:endParaRPr>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Wow, you girls did great.  I see we have a lot of talented young Brownies on this journey.</a:t>
            </a:r>
          </a:p>
          <a:p>
            <a:endParaRPr lang="en-US" sz="1400" dirty="0" smtClean="0"/>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Every one now needs to take your pencil and your Brownie Quest Map out of your folder.  You just earned Step 1 to the first Key, so let’s write </a:t>
            </a:r>
            <a:r>
              <a:rPr lang="en-US" sz="1400" b="1" dirty="0" smtClean="0">
                <a:solidFill>
                  <a:srgbClr val="7030A0"/>
                </a:solidFill>
              </a:rPr>
              <a:t>“Discovering our Talents”  </a:t>
            </a:r>
            <a:r>
              <a:rPr lang="en-US" sz="1400" dirty="0" smtClean="0"/>
              <a:t>on your map</a:t>
            </a:r>
            <a:r>
              <a:rPr lang="en-US" sz="1400" b="1" dirty="0" smtClean="0">
                <a:solidFill>
                  <a:srgbClr val="006600"/>
                </a:solidFill>
              </a:rPr>
              <a:t>.  (Show a poster with the words, so the girls will know how to spell. </a:t>
            </a:r>
            <a:r>
              <a:rPr lang="en-US" sz="1400" b="1" dirty="0" err="1" smtClean="0">
                <a:solidFill>
                  <a:srgbClr val="006600"/>
                </a:solidFill>
              </a:rPr>
              <a:t>Cadettes</a:t>
            </a:r>
            <a:r>
              <a:rPr lang="en-US" sz="1400" b="1" dirty="0" smtClean="0">
                <a:solidFill>
                  <a:srgbClr val="006600"/>
                </a:solidFill>
              </a:rPr>
              <a:t> can go around the room and help also).</a:t>
            </a:r>
          </a:p>
          <a:p>
            <a:endParaRPr lang="en-US" sz="1400" dirty="0"/>
          </a:p>
          <a:p>
            <a:pPr algn="ctr"/>
            <a:r>
              <a:rPr lang="en-US" sz="3200" b="1" u="sng" dirty="0" smtClean="0">
                <a:solidFill>
                  <a:srgbClr val="FF0000"/>
                </a:solidFill>
              </a:rPr>
              <a:t>1</a:t>
            </a:r>
            <a:r>
              <a:rPr lang="en-US" sz="3200" b="1" u="sng" baseline="30000" dirty="0" smtClean="0">
                <a:solidFill>
                  <a:srgbClr val="FF0000"/>
                </a:solidFill>
              </a:rPr>
              <a:t>st</a:t>
            </a:r>
            <a:r>
              <a:rPr lang="en-US" sz="3200" b="1" u="sng" dirty="0" smtClean="0">
                <a:solidFill>
                  <a:srgbClr val="FF0000"/>
                </a:solidFill>
              </a:rPr>
              <a:t> Key – Step 2</a:t>
            </a:r>
            <a:endParaRPr lang="en-US" sz="1400" b="1" u="sng" dirty="0" smtClean="0">
              <a:solidFill>
                <a:srgbClr val="FF0000"/>
              </a:solidFill>
            </a:endParaRPr>
          </a:p>
          <a:p>
            <a:pPr algn="ctr"/>
            <a:endParaRPr lang="en-US" sz="1400" dirty="0" smtClean="0"/>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Now it’s time for the second step!  We want to discover the values of the Girl Scout Law.  </a:t>
            </a:r>
          </a:p>
          <a:p>
            <a:endParaRPr lang="en-US" sz="1400" dirty="0" smtClean="0"/>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How many of you know the Girl Scout Law by heart?  Each line of the Girl Scout Law represents a value.  Can anyone tell me what is a value?  </a:t>
            </a:r>
            <a:r>
              <a:rPr lang="en-US" sz="1400" b="1" dirty="0" smtClean="0">
                <a:solidFill>
                  <a:srgbClr val="006600"/>
                </a:solidFill>
              </a:rPr>
              <a:t>(let them answer and give positive feedback for speaking out)</a:t>
            </a:r>
            <a:r>
              <a:rPr lang="en-US" sz="1400" b="1" dirty="0" smtClean="0"/>
              <a:t> </a:t>
            </a:r>
            <a:r>
              <a:rPr lang="en-US" sz="1400" dirty="0" smtClean="0"/>
              <a:t>It’s something we believe is important and we try to live by.  </a:t>
            </a:r>
            <a:endParaRPr lang="en-US" sz="1400" dirty="0">
              <a:solidFill>
                <a:srgbClr val="006600"/>
              </a:solidFill>
            </a:endParaRPr>
          </a:p>
          <a:p>
            <a:endParaRPr lang="en-US" sz="1400" dirty="0" smtClean="0"/>
          </a:p>
        </p:txBody>
      </p:sp>
    </p:spTree>
    <p:extLst>
      <p:ext uri="{BB962C8B-B14F-4D97-AF65-F5344CB8AC3E}">
        <p14:creationId xmlns:p14="http://schemas.microsoft.com/office/powerpoint/2010/main" xmlns="" val="2655926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375" y="533400"/>
            <a:ext cx="6019800" cy="8771632"/>
          </a:xfrm>
          <a:prstGeom prst="rect">
            <a:avLst/>
          </a:prstGeom>
        </p:spPr>
        <p:txBody>
          <a:bodyPr wrap="square">
            <a:spAutoFit/>
          </a:bodyPr>
          <a:lstStyle/>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Our values are part of what makes us special – just like all the talents you shared in the Brownie circle.</a:t>
            </a:r>
          </a:p>
          <a:p>
            <a:endParaRPr lang="en-US" sz="1400" dirty="0" smtClean="0"/>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So, this is what we’re going to do.  First, we want everyone to stand and let’s say the Girl Scout Law.  If any of you know the signs, we can do the signs.</a:t>
            </a:r>
          </a:p>
          <a:p>
            <a:endParaRPr lang="en-US" sz="1400" dirty="0"/>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Great job girls – Next, our </a:t>
            </a:r>
            <a:r>
              <a:rPr lang="en-US" sz="1400" dirty="0" err="1" smtClean="0"/>
              <a:t>Cadette</a:t>
            </a:r>
            <a:r>
              <a:rPr lang="en-US" sz="1400" dirty="0" smtClean="0"/>
              <a:t> are going to give each of you a set of keys.  On each key is a line from the Girl Scout Law.  Put them in correct order and then we’ll give you something to make a ring to keep them together.  </a:t>
            </a:r>
          </a:p>
          <a:p>
            <a:endParaRPr lang="en-US" sz="1400" dirty="0" smtClean="0">
              <a:solidFill>
                <a:srgbClr val="FF0000"/>
              </a:solidFill>
            </a:endParaRPr>
          </a:p>
          <a:p>
            <a:endParaRPr lang="en-US" sz="1400" dirty="0" smtClean="0">
              <a:solidFill>
                <a:srgbClr val="FF0000"/>
              </a:solidFill>
            </a:endParaRPr>
          </a:p>
          <a:p>
            <a:endParaRPr lang="en-US" sz="1400" dirty="0" smtClean="0">
              <a:solidFill>
                <a:srgbClr val="FF0000"/>
              </a:solidFill>
            </a:endParaRPr>
          </a:p>
          <a:p>
            <a:endParaRPr lang="en-US" sz="1400" dirty="0">
              <a:solidFill>
                <a:srgbClr val="FF0000"/>
              </a:solidFill>
            </a:endParaRPr>
          </a:p>
          <a:p>
            <a:endParaRPr lang="en-US" sz="1400" dirty="0" smtClean="0">
              <a:solidFill>
                <a:srgbClr val="FF0000"/>
              </a:solidFill>
            </a:endParaRPr>
          </a:p>
          <a:p>
            <a:endParaRPr lang="en-US" sz="1400" dirty="0" smtClean="0">
              <a:solidFill>
                <a:srgbClr val="FF0000"/>
              </a:solidFill>
            </a:endParaRPr>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While we’re doing this, we want to go around the room and you tell everyone which line of the law is special to you.  They are all special, but today we want to pick one so everyone can have a turn.  Ok, we’ll start with you .  . . </a:t>
            </a:r>
            <a:r>
              <a:rPr lang="en-US" sz="1400" dirty="0"/>
              <a:t> </a:t>
            </a:r>
            <a:endParaRPr lang="en-US" sz="1400" dirty="0" smtClean="0"/>
          </a:p>
          <a:p>
            <a:endParaRPr lang="en-US" sz="1400" dirty="0"/>
          </a:p>
          <a:p>
            <a:pPr algn="ctr"/>
            <a:r>
              <a:rPr lang="en-US" sz="1400" b="1" dirty="0" smtClean="0">
                <a:solidFill>
                  <a:srgbClr val="006600"/>
                </a:solidFill>
              </a:rPr>
              <a:t>Go around the room and get their thoughts on the law</a:t>
            </a:r>
          </a:p>
          <a:p>
            <a:pPr algn="ctr"/>
            <a:endParaRPr lang="en-US" sz="1400" b="1" dirty="0">
              <a:solidFill>
                <a:srgbClr val="006600"/>
              </a:solidFill>
            </a:endParaRPr>
          </a:p>
          <a:p>
            <a:pPr algn="ctr"/>
            <a:r>
              <a:rPr lang="en-US" sz="3200" b="1" u="sng" dirty="0" smtClean="0">
                <a:solidFill>
                  <a:srgbClr val="FF0000"/>
                </a:solidFill>
              </a:rPr>
              <a:t>1</a:t>
            </a:r>
            <a:r>
              <a:rPr lang="en-US" sz="3200" b="1" u="sng" baseline="30000" dirty="0" smtClean="0">
                <a:solidFill>
                  <a:srgbClr val="FF0000"/>
                </a:solidFill>
              </a:rPr>
              <a:t>st</a:t>
            </a:r>
            <a:r>
              <a:rPr lang="en-US" sz="3200" b="1" u="sng" dirty="0" smtClean="0">
                <a:solidFill>
                  <a:srgbClr val="FF0000"/>
                </a:solidFill>
              </a:rPr>
              <a:t> Key – Step 3</a:t>
            </a:r>
          </a:p>
          <a:p>
            <a:endParaRPr lang="en-US" sz="1400" b="1" dirty="0" smtClean="0"/>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Now it’s time to look at the last step in earning today’s first Key call “Discovery”.  Look at the “Discovering Family” star in your binder. </a:t>
            </a:r>
          </a:p>
          <a:p>
            <a:endParaRPr lang="en-US" sz="1400" b="1" dirty="0" smtClean="0"/>
          </a:p>
          <a:p>
            <a:endParaRPr lang="en-US" sz="1400" b="1" dirty="0" smtClean="0"/>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When you get home, explain the Girl Scout Law to your family members  and ask them which value would they select as being really, really important in your family.  Write those under their name and keep this as something to be proud of you family.</a:t>
            </a:r>
          </a:p>
          <a:p>
            <a:endParaRPr lang="en-US" sz="1400" dirty="0" smtClean="0"/>
          </a:p>
          <a:p>
            <a:pPr algn="ctr"/>
            <a:endParaRPr lang="en-US" sz="1400" dirty="0">
              <a:solidFill>
                <a:srgbClr val="0066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10150" y="2934861"/>
            <a:ext cx="976931" cy="857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3670493" y="3137093"/>
            <a:ext cx="1193415" cy="12191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2351881" y="3229466"/>
            <a:ext cx="1167573" cy="10602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11301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375" y="533400"/>
            <a:ext cx="6019800" cy="6186309"/>
          </a:xfrm>
          <a:prstGeom prst="rect">
            <a:avLst/>
          </a:prstGeom>
        </p:spPr>
        <p:txBody>
          <a:bodyPr wrap="square">
            <a:spAutoFit/>
          </a:bodyPr>
          <a:lstStyle/>
          <a:p>
            <a:pPr algn="ctr"/>
            <a:endParaRPr lang="en-US" sz="1400" b="1" dirty="0">
              <a:solidFill>
                <a:srgbClr val="006600"/>
              </a:solidFill>
            </a:endParaRPr>
          </a:p>
          <a:p>
            <a:pPr algn="ctr"/>
            <a:r>
              <a:rPr lang="en-US" sz="3200" b="1" u="sng" dirty="0" smtClean="0">
                <a:solidFill>
                  <a:srgbClr val="FF0000"/>
                </a:solidFill>
              </a:rPr>
              <a:t>1</a:t>
            </a:r>
            <a:r>
              <a:rPr lang="en-US" sz="3200" b="1" u="sng" baseline="30000" dirty="0" smtClean="0">
                <a:solidFill>
                  <a:srgbClr val="FF0000"/>
                </a:solidFill>
              </a:rPr>
              <a:t>st</a:t>
            </a:r>
            <a:r>
              <a:rPr lang="en-US" sz="3200" b="1" u="sng" dirty="0" smtClean="0">
                <a:solidFill>
                  <a:srgbClr val="FF0000"/>
                </a:solidFill>
              </a:rPr>
              <a:t> Key – Step 3</a:t>
            </a:r>
          </a:p>
          <a:p>
            <a:endParaRPr lang="en-US" sz="1400" b="1" dirty="0" smtClean="0"/>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We have completed Step 3, now write on your map “Discover Family Values”  </a:t>
            </a:r>
          </a:p>
          <a:p>
            <a:endParaRPr lang="en-US" sz="1400" dirty="0" smtClean="0"/>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Congratulations, you have  earned the “Discover” key.  This will be a necklace that you’ll put together as you go through the Brownie Quest.  You have 2 more keys to earn and then in the closing you’ll earn the lock.  </a:t>
            </a:r>
          </a:p>
          <a:p>
            <a:endParaRPr lang="en-US" sz="1400" dirty="0" smtClean="0"/>
          </a:p>
          <a:p>
            <a:r>
              <a:rPr lang="en-US" sz="1400" b="1" dirty="0" err="1" smtClean="0">
                <a:solidFill>
                  <a:srgbClr val="006600"/>
                </a:solidFill>
              </a:rPr>
              <a:t>Cadettes</a:t>
            </a:r>
            <a:r>
              <a:rPr lang="en-US" sz="1400" b="1" dirty="0" smtClean="0">
                <a:solidFill>
                  <a:srgbClr val="006600"/>
                </a:solidFill>
              </a:rPr>
              <a:t> start handing out the necklace (black yarn) and tie on the “Discovery” key (tie on using the rainbow color yarn).  Leaders, we put the black yarn around the girl’s neck and as they earned the three keys, tie the keys to the black yarn.  Use another color yarn for the three keys.</a:t>
            </a:r>
          </a:p>
          <a:p>
            <a:endParaRPr lang="en-US" sz="1400" dirty="0" smtClean="0"/>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Now repeat after me:</a:t>
            </a:r>
          </a:p>
          <a:p>
            <a:r>
              <a:rPr lang="en-US" sz="1400" dirty="0" smtClean="0"/>
              <a:t>	The Discover Key </a:t>
            </a:r>
          </a:p>
          <a:p>
            <a:r>
              <a:rPr lang="en-US" sz="1400" dirty="0" smtClean="0"/>
              <a:t>	It’s all about me:</a:t>
            </a:r>
          </a:p>
          <a:p>
            <a:r>
              <a:rPr lang="en-US" sz="1400" dirty="0" smtClean="0"/>
              <a:t>	What I believe</a:t>
            </a:r>
          </a:p>
          <a:p>
            <a:r>
              <a:rPr lang="en-US" sz="1400" dirty="0" smtClean="0"/>
              <a:t>	And my family. </a:t>
            </a:r>
          </a:p>
          <a:p>
            <a:endParaRPr lang="en-US" sz="1400" dirty="0" smtClean="0"/>
          </a:p>
          <a:p>
            <a:pPr algn="ctr"/>
            <a:r>
              <a:rPr lang="en-US" sz="1400" b="1" dirty="0" smtClean="0">
                <a:solidFill>
                  <a:srgbClr val="006600"/>
                </a:solidFill>
              </a:rPr>
              <a:t>It should be time for the girls to switch to their next class</a:t>
            </a:r>
          </a:p>
          <a:p>
            <a:endParaRPr lang="en-US" sz="1400" dirty="0" smtClean="0"/>
          </a:p>
          <a:p>
            <a:endParaRPr lang="en-US" sz="1400" dirty="0" smtClean="0"/>
          </a:p>
          <a:p>
            <a:pPr algn="ctr"/>
            <a:endParaRPr lang="en-US" sz="1400" dirty="0">
              <a:solidFill>
                <a:srgbClr val="006600"/>
              </a:solidFill>
            </a:endParaRPr>
          </a:p>
        </p:txBody>
      </p:sp>
    </p:spTree>
    <p:extLst>
      <p:ext uri="{BB962C8B-B14F-4D97-AF65-F5344CB8AC3E}">
        <p14:creationId xmlns:p14="http://schemas.microsoft.com/office/powerpoint/2010/main" xmlns="" val="1511301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6400800" cy="8340745"/>
          </a:xfrm>
          <a:prstGeom prst="rect">
            <a:avLst/>
          </a:prstGeom>
        </p:spPr>
        <p:txBody>
          <a:bodyPr wrap="square">
            <a:spAutoFit/>
          </a:bodyPr>
          <a:lstStyle/>
          <a:p>
            <a:pPr algn="ctr"/>
            <a:endParaRPr lang="en-US" sz="1400" b="1" dirty="0">
              <a:solidFill>
                <a:srgbClr val="006600"/>
              </a:solidFill>
            </a:endParaRPr>
          </a:p>
          <a:p>
            <a:pPr algn="ctr"/>
            <a:r>
              <a:rPr lang="en-US" sz="3200" b="1" u="sng" dirty="0" smtClean="0">
                <a:solidFill>
                  <a:srgbClr val="FF0000"/>
                </a:solidFill>
              </a:rPr>
              <a:t>2</a:t>
            </a:r>
            <a:r>
              <a:rPr lang="en-US" sz="3200" b="1" u="sng" baseline="30000" dirty="0" smtClean="0">
                <a:solidFill>
                  <a:srgbClr val="FF0000"/>
                </a:solidFill>
              </a:rPr>
              <a:t>nd</a:t>
            </a:r>
            <a:r>
              <a:rPr lang="en-US" sz="3200" b="1" u="sng" dirty="0" smtClean="0">
                <a:solidFill>
                  <a:srgbClr val="FF0000"/>
                </a:solidFill>
              </a:rPr>
              <a:t> Key – Step 1</a:t>
            </a:r>
          </a:p>
          <a:p>
            <a:endParaRPr lang="en-US" sz="1400" b="1" dirty="0" smtClean="0"/>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 Welcome everyone!  Which key did you earn in your last class?  </a:t>
            </a:r>
            <a:r>
              <a:rPr lang="en-US" sz="1400" b="1" dirty="0" smtClean="0">
                <a:solidFill>
                  <a:srgbClr val="006600"/>
                </a:solidFill>
              </a:rPr>
              <a:t>(Brownies answer)  </a:t>
            </a:r>
            <a:r>
              <a:rPr lang="en-US" sz="1400" dirty="0" smtClean="0"/>
              <a:t>Now that you have found the “Discover Key”, you can move ahead and find the second key.  Is everyone ready?  How many steps are there to find each key? </a:t>
            </a:r>
            <a:r>
              <a:rPr lang="en-US" sz="1400" b="1" dirty="0" smtClean="0">
                <a:solidFill>
                  <a:srgbClr val="006600"/>
                </a:solidFill>
              </a:rPr>
              <a:t>(three)</a:t>
            </a:r>
          </a:p>
          <a:p>
            <a:endParaRPr lang="en-US" sz="1400" dirty="0" smtClean="0"/>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The first step in finding the second key is to practice our Brownie Team Skills.  When we join together, we make a strong team.  This game is going to help us think about how we need to act together to be a great team.  </a:t>
            </a:r>
          </a:p>
          <a:p>
            <a:endParaRPr lang="en-US" sz="1400" dirty="0" smtClean="0"/>
          </a:p>
          <a:p>
            <a:pPr algn="ctr"/>
            <a:r>
              <a:rPr lang="en-US" sz="1400" b="1" dirty="0" err="1" smtClean="0">
                <a:solidFill>
                  <a:srgbClr val="006600"/>
                </a:solidFill>
              </a:rPr>
              <a:t>Cadettes</a:t>
            </a:r>
            <a:r>
              <a:rPr lang="en-US" sz="1400" b="1" dirty="0" smtClean="0">
                <a:solidFill>
                  <a:srgbClr val="006600"/>
                </a:solidFill>
              </a:rPr>
              <a:t> need to decide if you have room in your room or if you prefer to step out into the gym as it’s the “Loop the Hoop” game </a:t>
            </a:r>
          </a:p>
          <a:p>
            <a:endParaRPr lang="en-US" sz="1400" dirty="0" smtClean="0"/>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pPr marL="342900" indent="-342900">
              <a:buFont typeface="+mj-lt"/>
              <a:buAutoNum type="arabicPeriod"/>
            </a:pPr>
            <a:r>
              <a:rPr lang="en-US" sz="1400" dirty="0" smtClean="0"/>
              <a:t> Everyone needs to stand in a circle, holding hands</a:t>
            </a:r>
          </a:p>
          <a:p>
            <a:pPr marL="342900" indent="-342900">
              <a:buFont typeface="+mj-lt"/>
              <a:buAutoNum type="arabicPeriod"/>
            </a:pPr>
            <a:r>
              <a:rPr lang="en-US" sz="1400" dirty="0" smtClean="0"/>
              <a:t>Hang a Hula Hoop over one player.</a:t>
            </a:r>
          </a:p>
          <a:p>
            <a:pPr marL="342900" indent="-342900">
              <a:buFont typeface="+mj-lt"/>
              <a:buAutoNum type="arabicPeriod"/>
            </a:pPr>
            <a:r>
              <a:rPr lang="en-US" sz="1400" dirty="0" smtClean="0"/>
              <a:t>While holding hands, the girls pass the Hula Hoop completely around the circle without letting it touch the ground</a:t>
            </a:r>
          </a:p>
          <a:p>
            <a:endParaRPr lang="en-US" sz="1400" dirty="0" smtClean="0"/>
          </a:p>
          <a:p>
            <a:r>
              <a:rPr lang="en-US" sz="1400" b="1" dirty="0" smtClean="0">
                <a:solidFill>
                  <a:srgbClr val="006600"/>
                </a:solidFill>
              </a:rPr>
              <a:t>After the game is over (ok to play twice if your game moves fairly quickly) return to room</a:t>
            </a:r>
            <a:endParaRPr lang="en-US" sz="1400" dirty="0" smtClean="0"/>
          </a:p>
          <a:p>
            <a:endParaRPr lang="en-US" sz="1400" b="1" dirty="0" smtClean="0">
              <a:solidFill>
                <a:srgbClr val="006600"/>
              </a:solidFill>
            </a:endParaRPr>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What are some of the things you did to help each other pass the Hula Hoop?</a:t>
            </a:r>
          </a:p>
          <a:p>
            <a:r>
              <a:rPr lang="en-US" sz="1400" dirty="0" smtClean="0"/>
              <a:t>Did you need to trust each other?  Why? Was that hard or easy?</a:t>
            </a:r>
          </a:p>
          <a:p>
            <a:endParaRPr lang="en-US" sz="1400" dirty="0" smtClean="0"/>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What happens on a team if someone makes a mistake?  Do we want that person to feel bad?  What can we do?</a:t>
            </a:r>
          </a:p>
          <a:p>
            <a:endParaRPr lang="en-US" sz="1400" dirty="0" smtClean="0"/>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What makes being on a team together fun?  What would make us feel bad about being on a Brownie team together</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3742944"/>
            <a:ext cx="1981200" cy="8290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11301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
            <a:ext cx="6019800" cy="8494633"/>
          </a:xfrm>
          <a:prstGeom prst="rect">
            <a:avLst/>
          </a:prstGeom>
        </p:spPr>
        <p:txBody>
          <a:bodyPr wrap="square">
            <a:spAutoFit/>
          </a:bodyPr>
          <a:lstStyle/>
          <a:p>
            <a:pPr algn="ctr"/>
            <a:endParaRPr lang="en-US" sz="1400" b="1" dirty="0">
              <a:solidFill>
                <a:srgbClr val="006600"/>
              </a:solidFill>
            </a:endParaRPr>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Strong teams have Team Agreements – or promises – about how team members get along together and cooperate.</a:t>
            </a:r>
            <a:endParaRPr lang="en-US" sz="1400" b="1" dirty="0" smtClean="0"/>
          </a:p>
          <a:p>
            <a:endParaRPr lang="en-US" sz="1400" dirty="0" smtClean="0"/>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Today we need for you all as a team to make a Brownie Team Agreement.  When we go to the closing to end our journey, we’ll need to tell everyone our team agreement - what you all agree is best way to describe a strong team. (</a:t>
            </a:r>
            <a:r>
              <a:rPr lang="en-US" sz="1400" i="1" dirty="0" smtClean="0"/>
              <a:t>If you only have one class, then possibly share with the parents at closing.)</a:t>
            </a:r>
            <a:endParaRPr lang="en-US" sz="1400" dirty="0" smtClean="0"/>
          </a:p>
          <a:p>
            <a:endParaRPr lang="en-US" sz="1400" b="1" dirty="0" smtClean="0">
              <a:solidFill>
                <a:srgbClr val="006600"/>
              </a:solidFill>
            </a:endParaRPr>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So, here’s a form for the Brownie Team Agreement (handout).  What would you like to put to describe or words to make you a strong team?  Everyone will need to agree and then you write it down.  You can have more than one, but you’ll just need to select one to say to the group at the end today.</a:t>
            </a:r>
          </a:p>
          <a:p>
            <a:endParaRPr lang="en-US" sz="1400" dirty="0" smtClean="0"/>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Has everyone completed the agreement and you all agree on the some thing?  Very good.  Now you’ve finished Step 1 to the 2</a:t>
            </a:r>
            <a:r>
              <a:rPr lang="en-US" sz="1400" baseline="30000" dirty="0" smtClean="0"/>
              <a:t>nd</a:t>
            </a:r>
            <a:r>
              <a:rPr lang="en-US" sz="1400" dirty="0" smtClean="0"/>
              <a:t> Key.  Take out your map and write on the Step 1, Key 2 “Brownie Team Agreement”</a:t>
            </a:r>
          </a:p>
          <a:p>
            <a:endParaRPr lang="en-US" sz="1400" dirty="0" smtClean="0"/>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Our Team Agreement shows how you care about and connect to each other.  Who else do you care about?  Showing our families we care about them is really important!  So you are going to take the second step to finding the second key with your families.</a:t>
            </a:r>
          </a:p>
          <a:p>
            <a:endParaRPr lang="en-US" sz="700" dirty="0" smtClean="0"/>
          </a:p>
          <a:p>
            <a:pPr algn="ctr"/>
            <a:r>
              <a:rPr lang="en-US" sz="1400" b="1" dirty="0" smtClean="0">
                <a:solidFill>
                  <a:srgbClr val="006600"/>
                </a:solidFill>
              </a:rPr>
              <a:t>Give out Handout (Pg 54.55) Campbell Cares</a:t>
            </a:r>
          </a:p>
          <a:p>
            <a:endParaRPr lang="en-US" sz="700" dirty="0" smtClean="0"/>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Give Campbell some ideas for leading her family to feeling better. </a:t>
            </a:r>
            <a:endParaRPr lang="en-US" sz="1400" dirty="0" smtClean="0">
              <a:solidFill>
                <a:srgbClr val="006600"/>
              </a:solidFill>
            </a:endParaRPr>
          </a:p>
          <a:p>
            <a:r>
              <a:rPr lang="en-US" sz="1400" b="1" dirty="0" smtClean="0">
                <a:solidFill>
                  <a:srgbClr val="006600"/>
                </a:solidFill>
              </a:rPr>
              <a:t>(discuss the handout – can write in answer or verbally if you run close on time because you have the Circle Map to do next)</a:t>
            </a:r>
          </a:p>
          <a:p>
            <a:endParaRPr lang="en-US" sz="1400" b="1" dirty="0" smtClean="0">
              <a:solidFill>
                <a:srgbClr val="006600"/>
              </a:solidFill>
            </a:endParaRPr>
          </a:p>
          <a:p>
            <a:r>
              <a:rPr lang="en-US" sz="1400" dirty="0" err="1" smtClean="0">
                <a:solidFill>
                  <a:srgbClr val="FF0000"/>
                </a:solidFill>
              </a:rPr>
              <a:t>Cadette</a:t>
            </a:r>
            <a:r>
              <a:rPr lang="en-US" sz="1400" dirty="0" smtClean="0">
                <a:solidFill>
                  <a:srgbClr val="FF0000"/>
                </a:solidFill>
              </a:rPr>
              <a:t> ________________ says:</a:t>
            </a:r>
            <a:endParaRPr lang="en-US" sz="1400" dirty="0" smtClean="0"/>
          </a:p>
          <a:p>
            <a:r>
              <a:rPr lang="en-US" sz="1400" dirty="0" smtClean="0"/>
              <a:t>Let’s look at our map and write in “Connect Family” on Step 2 of the 2</a:t>
            </a:r>
            <a:r>
              <a:rPr lang="en-US" sz="1400" baseline="30000" dirty="0" smtClean="0"/>
              <a:t>nd</a:t>
            </a:r>
            <a:r>
              <a:rPr lang="en-US" sz="1400" dirty="0" smtClean="0"/>
              <a:t> Key</a:t>
            </a:r>
          </a:p>
          <a:p>
            <a:endParaRPr lang="en-US" sz="1400" dirty="0" smtClean="0"/>
          </a:p>
          <a:p>
            <a:endParaRPr lang="en-US" sz="1400" b="1" dirty="0" smtClean="0"/>
          </a:p>
        </p:txBody>
      </p:sp>
    </p:spTree>
    <p:extLst>
      <p:ext uri="{BB962C8B-B14F-4D97-AF65-F5344CB8AC3E}">
        <p14:creationId xmlns:p14="http://schemas.microsoft.com/office/powerpoint/2010/main" xmlns="" val="1511301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2917</Words>
  <Application>Microsoft Office PowerPoint</Application>
  <PresentationFormat>On-screen Show (4:3)</PresentationFormat>
  <Paragraphs>311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Brownie Quest Journey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Rich Products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Brownie Quest Journey</dc:title>
  <dc:creator>userprof</dc:creator>
  <cp:lastModifiedBy>kenny sapp</cp:lastModifiedBy>
  <cp:revision>68</cp:revision>
  <dcterms:created xsi:type="dcterms:W3CDTF">2015-01-14T22:21:16Z</dcterms:created>
  <dcterms:modified xsi:type="dcterms:W3CDTF">2016-08-09T05:20:47Z</dcterms:modified>
</cp:coreProperties>
</file>