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67" r:id="rId2"/>
    <p:sldId id="326" r:id="rId3"/>
    <p:sldId id="327" r:id="rId4"/>
    <p:sldId id="328" r:id="rId5"/>
    <p:sldId id="268" r:id="rId6"/>
    <p:sldId id="300" r:id="rId7"/>
    <p:sldId id="256" r:id="rId8"/>
    <p:sldId id="257" r:id="rId9"/>
    <p:sldId id="258" r:id="rId10"/>
    <p:sldId id="259" r:id="rId11"/>
    <p:sldId id="301" r:id="rId12"/>
    <p:sldId id="263" r:id="rId13"/>
    <p:sldId id="264" r:id="rId14"/>
    <p:sldId id="309" r:id="rId15"/>
    <p:sldId id="265" r:id="rId16"/>
    <p:sldId id="302" r:id="rId17"/>
    <p:sldId id="269" r:id="rId18"/>
    <p:sldId id="271" r:id="rId19"/>
    <p:sldId id="270" r:id="rId20"/>
    <p:sldId id="307" r:id="rId21"/>
    <p:sldId id="272" r:id="rId22"/>
    <p:sldId id="277" r:id="rId23"/>
    <p:sldId id="308" r:id="rId24"/>
    <p:sldId id="303" r:id="rId25"/>
    <p:sldId id="304" r:id="rId26"/>
    <p:sldId id="305" r:id="rId27"/>
    <p:sldId id="306" r:id="rId28"/>
    <p:sldId id="280" r:id="rId29"/>
    <p:sldId id="281" r:id="rId30"/>
    <p:sldId id="282" r:id="rId31"/>
    <p:sldId id="283" r:id="rId32"/>
    <p:sldId id="315" r:id="rId33"/>
    <p:sldId id="316" r:id="rId34"/>
    <p:sldId id="317" r:id="rId35"/>
    <p:sldId id="318" r:id="rId36"/>
    <p:sldId id="319" r:id="rId37"/>
    <p:sldId id="320" r:id="rId38"/>
    <p:sldId id="322" r:id="rId39"/>
    <p:sldId id="324" r:id="rId40"/>
    <p:sldId id="323" r:id="rId41"/>
    <p:sldId id="295" r:id="rId42"/>
    <p:sldId id="261" r:id="rId43"/>
    <p:sldId id="274" r:id="rId44"/>
    <p:sldId id="275" r:id="rId45"/>
    <p:sldId id="276" r:id="rId46"/>
    <p:sldId id="285" r:id="rId47"/>
    <p:sldId id="286" r:id="rId48"/>
    <p:sldId id="287" r:id="rId49"/>
    <p:sldId id="289" r:id="rId50"/>
    <p:sldId id="290" r:id="rId51"/>
    <p:sldId id="292" r:id="rId52"/>
    <p:sldId id="294" r:id="rId53"/>
    <p:sldId id="293" r:id="rId54"/>
    <p:sldId id="314" r:id="rId55"/>
    <p:sldId id="310" r:id="rId56"/>
    <p:sldId id="311" r:id="rId57"/>
    <p:sldId id="312" r:id="rId58"/>
    <p:sldId id="313" r:id="rId59"/>
    <p:sldId id="298" r:id="rId60"/>
    <p:sldId id="296" r:id="rId61"/>
    <p:sldId id="297" r:id="rId6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16"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62BDF5B-DFF2-419C-BBA9-3EA97A78E2EE}" type="datetimeFigureOut">
              <a:rPr lang="en-US" smtClean="0"/>
              <a:pPr/>
              <a:t>8/9/2016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ED125D1-7132-4261-94AF-972935998E46}" type="slidenum">
              <a:rPr lang="en-US" smtClean="0"/>
              <a:pPr/>
              <a:t>‹#›</a:t>
            </a:fld>
            <a:endParaRPr lang="en-US"/>
          </a:p>
        </p:txBody>
      </p:sp>
    </p:spTree>
    <p:extLst>
      <p:ext uri="{BB962C8B-B14F-4D97-AF65-F5344CB8AC3E}">
        <p14:creationId xmlns:p14="http://schemas.microsoft.com/office/powerpoint/2010/main" xmlns="" val="337995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CE8EF-16A8-4A0B-B7FC-D4FADA75DA32}" type="slidenum">
              <a:rPr lang="en-US" smtClean="0"/>
              <a:pPr/>
              <a:t>15</a:t>
            </a:fld>
            <a:endParaRPr lang="en-US"/>
          </a:p>
        </p:txBody>
      </p:sp>
    </p:spTree>
    <p:extLst>
      <p:ext uri="{BB962C8B-B14F-4D97-AF65-F5344CB8AC3E}">
        <p14:creationId xmlns:p14="http://schemas.microsoft.com/office/powerpoint/2010/main" xmlns="" val="1878953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1D6DD4-9BBE-4173-95FB-5190168610B8}" type="datetime1">
              <a:rPr lang="en-US" smtClean="0"/>
              <a:pPr/>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180470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8663B-DA8B-4A30-AC19-748ED8A29AFA}" type="datetime1">
              <a:rPr lang="en-US" smtClean="0"/>
              <a:pPr/>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4143466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482398-C1CF-4E3F-856A-A84E6757C058}" type="datetime1">
              <a:rPr lang="en-US" smtClean="0"/>
              <a:pPr/>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166119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078446-E0DE-4D13-B21F-016050A84222}" type="datetime1">
              <a:rPr lang="en-US" smtClean="0"/>
              <a:pPr/>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262610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1409DD-01A7-4800-8FDC-2BBEFFB7D1F1}" type="datetime1">
              <a:rPr lang="en-US" smtClean="0"/>
              <a:pPr/>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375634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57F8F1-559D-4D27-A708-3769C7999FA6}" type="datetime1">
              <a:rPr lang="en-US" smtClean="0"/>
              <a:pPr/>
              <a:t>8/9/2016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1802296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6C4269-F7B3-4B31-85FE-0055DFD148B7}" type="datetime1">
              <a:rPr lang="en-US" smtClean="0"/>
              <a:pPr/>
              <a:t>8/9/2016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521039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3B23C6-233A-4B19-87C4-5BB857FFB15B}" type="datetime1">
              <a:rPr lang="en-US" smtClean="0"/>
              <a:pPr/>
              <a:t>8/9/2016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3095585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6A694-8677-49F7-8602-681F7648A76A}" type="datetime1">
              <a:rPr lang="en-US" smtClean="0"/>
              <a:pPr/>
              <a:t>8/9/2016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359427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CD9F-98CA-4A11-8E4F-8A7AE7977621}" type="datetime1">
              <a:rPr lang="en-US" smtClean="0"/>
              <a:pPr/>
              <a:t>8/9/2016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424967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5CD18B-A4E9-4484-BB2B-D2510A52BBC6}" type="datetime1">
              <a:rPr lang="en-US" smtClean="0"/>
              <a:pPr/>
              <a:t>8/9/2016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2432209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6CD40-E5AC-4F1D-8D0E-FC40450B5F01}" type="datetime1">
              <a:rPr lang="en-US" smtClean="0"/>
              <a:pPr/>
              <a:t>8/9/2016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3628C-F70C-4FC5-8CD7-CB51E9CF47F0}" type="slidenum">
              <a:rPr lang="en-US" smtClean="0"/>
              <a:pPr/>
              <a:t>‹#›</a:t>
            </a:fld>
            <a:endParaRPr lang="en-US"/>
          </a:p>
        </p:txBody>
      </p:sp>
    </p:spTree>
    <p:extLst>
      <p:ext uri="{BB962C8B-B14F-4D97-AF65-F5344CB8AC3E}">
        <p14:creationId xmlns:p14="http://schemas.microsoft.com/office/powerpoint/2010/main" xmlns="" val="1061621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0973303">
            <a:off x="158610" y="592798"/>
            <a:ext cx="3365249" cy="20573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2209800" y="2286000"/>
            <a:ext cx="5105400" cy="1938992"/>
          </a:xfrm>
          <a:prstGeom prst="rect">
            <a:avLst/>
          </a:prstGeom>
        </p:spPr>
        <p:txBody>
          <a:bodyPr wrap="square">
            <a:spAutoFit/>
          </a:bodyPr>
          <a:lstStyle/>
          <a:p>
            <a:pPr algn="ctr"/>
            <a:r>
              <a:rPr lang="en-US" altLang="en-US" sz="6000" b="1" i="1" dirty="0">
                <a:latin typeface="Palatino Linotype" pitchFamily="18" charset="0"/>
              </a:rPr>
              <a:t>World of Girls Journey </a:t>
            </a:r>
            <a:endParaRPr lang="en-US" sz="6000" dirty="0"/>
          </a:p>
        </p:txBody>
      </p:sp>
      <p:sp>
        <p:nvSpPr>
          <p:cNvPr id="6" name="Slide Number Placeholder 5"/>
          <p:cNvSpPr>
            <a:spLocks noGrp="1"/>
          </p:cNvSpPr>
          <p:nvPr>
            <p:ph type="sldNum" sz="quarter" idx="12"/>
          </p:nvPr>
        </p:nvSpPr>
        <p:spPr/>
        <p:txBody>
          <a:bodyPr/>
          <a:lstStyle/>
          <a:p>
            <a:fld id="{F543628C-F70C-4FC5-8CD7-CB51E9CF47F0}" type="slidenum">
              <a:rPr lang="en-US" smtClean="0"/>
              <a:pPr/>
              <a:t>1</a:t>
            </a:fld>
            <a:endParaRPr lang="en-US"/>
          </a:p>
        </p:txBody>
      </p:sp>
    </p:spTree>
    <p:extLst>
      <p:ext uri="{BB962C8B-B14F-4D97-AF65-F5344CB8AC3E}">
        <p14:creationId xmlns:p14="http://schemas.microsoft.com/office/powerpoint/2010/main" xmlns="" val="9243309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7543800" cy="5632311"/>
          </a:xfrm>
          <a:prstGeom prst="rect">
            <a:avLst/>
          </a:prstGeom>
          <a:noFill/>
        </p:spPr>
        <p:txBody>
          <a:bodyPr wrap="square" rtlCol="0">
            <a:spAutoFit/>
          </a:bodyPr>
          <a:lstStyle/>
          <a:p>
            <a:r>
              <a:rPr lang="en-US" dirty="0" smtClean="0"/>
              <a:t>CADETTE________________________________</a:t>
            </a:r>
          </a:p>
          <a:p>
            <a:endParaRPr lang="en-US" dirty="0"/>
          </a:p>
          <a:p>
            <a:r>
              <a:rPr lang="en-US" b="1" dirty="0" smtClean="0"/>
              <a:t>Say:  </a:t>
            </a:r>
            <a:r>
              <a:rPr lang="en-US" dirty="0" smtClean="0"/>
              <a:t>You’ve heard the story of our friend </a:t>
            </a:r>
            <a:r>
              <a:rPr lang="en-US" dirty="0" err="1" smtClean="0"/>
              <a:t>Shali</a:t>
            </a:r>
            <a:r>
              <a:rPr lang="en-US" dirty="0" smtClean="0"/>
              <a:t> in Jordan.  She has trouble reading and she wants to read about plants, but books about them are too hard for her.</a:t>
            </a:r>
          </a:p>
          <a:p>
            <a:endParaRPr lang="en-US" b="1" dirty="0"/>
          </a:p>
          <a:p>
            <a:r>
              <a:rPr lang="en-US" b="1" dirty="0" smtClean="0"/>
              <a:t>Ask the Girls:  </a:t>
            </a:r>
            <a:r>
              <a:rPr lang="en-US" dirty="0" smtClean="0"/>
              <a:t>What would you change in this story to make </a:t>
            </a:r>
            <a:r>
              <a:rPr lang="en-US" dirty="0" err="1" smtClean="0"/>
              <a:t>Shali’s</a:t>
            </a:r>
            <a:r>
              <a:rPr lang="en-US" dirty="0" smtClean="0"/>
              <a:t> world better?</a:t>
            </a:r>
          </a:p>
          <a:p>
            <a:endParaRPr lang="en-US" b="1" dirty="0"/>
          </a:p>
          <a:p>
            <a:r>
              <a:rPr lang="en-US" dirty="0" smtClean="0"/>
              <a:t>CADETTE___________________________________</a:t>
            </a:r>
          </a:p>
          <a:p>
            <a:endParaRPr lang="en-US" dirty="0"/>
          </a:p>
          <a:p>
            <a:pPr marL="0" lvl="1"/>
            <a:r>
              <a:rPr lang="en-US" b="1" dirty="0" smtClean="0"/>
              <a:t>Say:  </a:t>
            </a:r>
            <a:r>
              <a:rPr lang="en-US" dirty="0" smtClean="0"/>
              <a:t>Look in your folder and pull out your world map. Draw a line from Jordan to Brunswick, GA. </a:t>
            </a:r>
            <a:endParaRPr lang="en-US" dirty="0"/>
          </a:p>
          <a:p>
            <a:pPr marL="0" lvl="1"/>
            <a:endParaRPr lang="en-US" dirty="0"/>
          </a:p>
          <a:p>
            <a:r>
              <a:rPr lang="en-US" b="1" dirty="0" smtClean="0"/>
              <a:t>(</a:t>
            </a:r>
            <a:r>
              <a:rPr lang="en-US" b="1" i="1" dirty="0" smtClean="0"/>
              <a:t>If time permits, we added a sand art activity, as the desert is part of Jordan’s landscape.  An easy suggestion would be take regular coloring sheets and put  clue stick on the picture and cover with different colors of sand and shake off.  You can also make your “sand” with salt and chalk.  Put salt in a paper plate and rub the chalk over it several times changing the color.  Put in a jar to use for the coloring activity.)</a:t>
            </a:r>
            <a:endParaRPr lang="en-US" b="1" dirty="0"/>
          </a:p>
        </p:txBody>
      </p:sp>
      <p:sp>
        <p:nvSpPr>
          <p:cNvPr id="3" name="Slide Number Placeholder 2"/>
          <p:cNvSpPr>
            <a:spLocks noGrp="1"/>
          </p:cNvSpPr>
          <p:nvPr>
            <p:ph type="sldNum" sz="quarter" idx="12"/>
          </p:nvPr>
        </p:nvSpPr>
        <p:spPr/>
        <p:txBody>
          <a:bodyPr/>
          <a:lstStyle/>
          <a:p>
            <a:fld id="{F543628C-F70C-4FC5-8CD7-CB51E9CF47F0}" type="slidenum">
              <a:rPr lang="en-US" smtClean="0"/>
              <a:pPr/>
              <a:t>10</a:t>
            </a:fld>
            <a:endParaRPr lang="en-US"/>
          </a:p>
        </p:txBody>
      </p:sp>
    </p:spTree>
    <p:extLst>
      <p:ext uri="{BB962C8B-B14F-4D97-AF65-F5344CB8AC3E}">
        <p14:creationId xmlns:p14="http://schemas.microsoft.com/office/powerpoint/2010/main" xmlns="" val="3249512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066800"/>
            <a:ext cx="5562600" cy="1569660"/>
          </a:xfrm>
          <a:prstGeom prst="rect">
            <a:avLst/>
          </a:prstGeom>
          <a:noFill/>
        </p:spPr>
        <p:txBody>
          <a:bodyPr wrap="square" rtlCol="0">
            <a:spAutoFit/>
          </a:bodyPr>
          <a:lstStyle/>
          <a:p>
            <a:pPr algn="ctr"/>
            <a:r>
              <a:rPr lang="en-US" sz="4800" b="1" dirty="0" smtClean="0"/>
              <a:t>Welcome to </a:t>
            </a:r>
          </a:p>
          <a:p>
            <a:pPr algn="ctr"/>
            <a:r>
              <a:rPr lang="en-US" sz="4800" b="1" dirty="0" smtClean="0"/>
              <a:t>Arctic Canada</a:t>
            </a:r>
            <a:endParaRPr lang="en-US" sz="4800" b="1"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00584" y="2806581"/>
            <a:ext cx="3319216" cy="24255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F543628C-F70C-4FC5-8CD7-CB51E9CF47F0}" type="slidenum">
              <a:rPr lang="en-US" smtClean="0"/>
              <a:pPr/>
              <a:t>11</a:t>
            </a:fld>
            <a:endParaRPr lang="en-US"/>
          </a:p>
        </p:txBody>
      </p:sp>
    </p:spTree>
    <p:extLst>
      <p:ext uri="{BB962C8B-B14F-4D97-AF65-F5344CB8AC3E}">
        <p14:creationId xmlns:p14="http://schemas.microsoft.com/office/powerpoint/2010/main" xmlns="" val="3249631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81000"/>
            <a:ext cx="7620000" cy="5755422"/>
          </a:xfrm>
          <a:prstGeom prst="rect">
            <a:avLst/>
          </a:prstGeom>
          <a:noFill/>
        </p:spPr>
        <p:txBody>
          <a:bodyPr wrap="square" rtlCol="0">
            <a:spAutoFit/>
          </a:bodyPr>
          <a:lstStyle/>
          <a:p>
            <a:pPr algn="ctr"/>
            <a:r>
              <a:rPr lang="en-US" sz="2400" b="1" dirty="0" smtClean="0"/>
              <a:t>ARCTIC CANADA</a:t>
            </a:r>
          </a:p>
          <a:p>
            <a:endParaRPr lang="en-US" sz="700" dirty="0"/>
          </a:p>
          <a:p>
            <a:r>
              <a:rPr lang="en-US" dirty="0" smtClean="0"/>
              <a:t>CADETTE_______________________</a:t>
            </a:r>
          </a:p>
          <a:p>
            <a:endParaRPr lang="en-US" sz="1100" dirty="0" smtClean="0"/>
          </a:p>
          <a:p>
            <a:r>
              <a:rPr lang="en-US" b="1" i="1" dirty="0" smtClean="0"/>
              <a:t>(Complete information for Journal – Paste Flag and a picture of Country)</a:t>
            </a:r>
          </a:p>
          <a:p>
            <a:endParaRPr lang="en-US" sz="1000" dirty="0"/>
          </a:p>
          <a:p>
            <a:r>
              <a:rPr lang="en-US" b="1" dirty="0" smtClean="0"/>
              <a:t>Say:  </a:t>
            </a:r>
            <a:r>
              <a:rPr lang="en-US" dirty="0" smtClean="0"/>
              <a:t>Welcome. The Bookmobile has landed in Arctic Canada, in Northeastern Canada.</a:t>
            </a:r>
          </a:p>
          <a:p>
            <a:endParaRPr lang="en-US" sz="1400" dirty="0"/>
          </a:p>
          <a:p>
            <a:r>
              <a:rPr lang="en-US" b="1" dirty="0"/>
              <a:t>Say</a:t>
            </a:r>
            <a:r>
              <a:rPr lang="en-US" dirty="0" smtClean="0"/>
              <a:t>: Let’s Find Arctic Canada on the World Map</a:t>
            </a:r>
            <a:r>
              <a:rPr lang="en-US" i="1" dirty="0" smtClean="0"/>
              <a:t>.  </a:t>
            </a:r>
            <a:r>
              <a:rPr lang="en-US" b="1" i="1" dirty="0" smtClean="0"/>
              <a:t>(Point to the map on the Wall</a:t>
            </a:r>
            <a:r>
              <a:rPr lang="en-US" b="1" dirty="0" smtClean="0"/>
              <a:t>)</a:t>
            </a:r>
          </a:p>
          <a:p>
            <a:r>
              <a:rPr lang="en-US" dirty="0" smtClean="0"/>
              <a:t>Where do you think it is located on the Map?</a:t>
            </a:r>
          </a:p>
          <a:p>
            <a:endParaRPr lang="en-US" sz="1400" dirty="0" smtClean="0"/>
          </a:p>
          <a:p>
            <a:r>
              <a:rPr lang="en-US" b="1" i="1" dirty="0"/>
              <a:t>(HAVE ONE OF THE GIRLS TO COME UP AND PLACE A </a:t>
            </a:r>
            <a:endParaRPr lang="en-US" b="1" i="1" dirty="0" smtClean="0"/>
          </a:p>
          <a:p>
            <a:r>
              <a:rPr lang="en-US" b="1" i="1" dirty="0" smtClean="0"/>
              <a:t>PIN </a:t>
            </a:r>
            <a:r>
              <a:rPr lang="en-US" b="1" i="1" dirty="0"/>
              <a:t>ON </a:t>
            </a:r>
            <a:r>
              <a:rPr lang="en-US" b="1" i="1" dirty="0" smtClean="0"/>
              <a:t>ARCTIC CANADA.)</a:t>
            </a:r>
            <a:endParaRPr lang="en-US" sz="1200" b="1" i="1" dirty="0"/>
          </a:p>
          <a:p>
            <a:pPr marL="0" lvl="1"/>
            <a:r>
              <a:rPr lang="en-US" b="1" dirty="0"/>
              <a:t>Say:  </a:t>
            </a:r>
            <a:r>
              <a:rPr lang="en-US" dirty="0" smtClean="0"/>
              <a:t>Look at your </a:t>
            </a:r>
            <a:r>
              <a:rPr lang="en-US" dirty="0"/>
              <a:t>world </a:t>
            </a:r>
            <a:r>
              <a:rPr lang="en-US" dirty="0" smtClean="0"/>
              <a:t>map and draw a </a:t>
            </a:r>
          </a:p>
          <a:p>
            <a:pPr marL="0" lvl="1"/>
            <a:r>
              <a:rPr lang="en-US" dirty="0" smtClean="0"/>
              <a:t>line </a:t>
            </a:r>
            <a:r>
              <a:rPr lang="en-US" dirty="0"/>
              <a:t>and connect it from Arctic Canada to Brunswick, GA</a:t>
            </a:r>
            <a:r>
              <a:rPr lang="en-US" dirty="0" smtClean="0"/>
              <a:t>.</a:t>
            </a:r>
            <a:endParaRPr lang="en-US" dirty="0"/>
          </a:p>
          <a:p>
            <a:endParaRPr lang="en-US" dirty="0"/>
          </a:p>
          <a:p>
            <a:r>
              <a:rPr lang="en-US" b="1" dirty="0" smtClean="0"/>
              <a:t>Say: </a:t>
            </a:r>
            <a:r>
              <a:rPr lang="en-US" dirty="0" smtClean="0"/>
              <a:t>Let’s visit a family in Arctic Canada.  A sister girl guide, </a:t>
            </a:r>
            <a:r>
              <a:rPr lang="en-US" dirty="0" err="1" smtClean="0"/>
              <a:t>Lakti</a:t>
            </a:r>
            <a:r>
              <a:rPr lang="en-US" dirty="0" smtClean="0"/>
              <a:t>, is excited to tell us more about her family and where she lives. Instead of being called </a:t>
            </a:r>
            <a:r>
              <a:rPr lang="en-US" dirty="0" err="1" smtClean="0"/>
              <a:t>eskimos</a:t>
            </a:r>
            <a:r>
              <a:rPr lang="en-US" dirty="0" smtClean="0"/>
              <a:t>, they are called members of the Ungava Inuit.  </a:t>
            </a:r>
            <a:r>
              <a:rPr lang="en-US" dirty="0" err="1" smtClean="0"/>
              <a:t>Lakti</a:t>
            </a:r>
            <a:r>
              <a:rPr lang="en-US" dirty="0" smtClean="0"/>
              <a:t> </a:t>
            </a:r>
            <a:r>
              <a:rPr lang="en-US" dirty="0"/>
              <a:t>and her family and friends know many stories.</a:t>
            </a:r>
            <a:r>
              <a:rPr lang="en-US" dirty="0" smtClean="0"/>
              <a:t> </a:t>
            </a:r>
            <a:r>
              <a:rPr lang="en-US" dirty="0" err="1" smtClean="0"/>
              <a:t>Lakti</a:t>
            </a:r>
            <a:r>
              <a:rPr lang="en-US" dirty="0" smtClean="0"/>
              <a:t> said their family knew so many stores, it was hard to remember them.  </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19800" y="2895600"/>
            <a:ext cx="2238928" cy="15769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12</a:t>
            </a:fld>
            <a:endParaRPr lang="en-US"/>
          </a:p>
        </p:txBody>
      </p:sp>
    </p:spTree>
    <p:extLst>
      <p:ext uri="{BB962C8B-B14F-4D97-AF65-F5344CB8AC3E}">
        <p14:creationId xmlns:p14="http://schemas.microsoft.com/office/powerpoint/2010/main" xmlns="" val="3861067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28600"/>
            <a:ext cx="7315200" cy="6324808"/>
          </a:xfrm>
          <a:prstGeom prst="rect">
            <a:avLst/>
          </a:prstGeom>
        </p:spPr>
        <p:txBody>
          <a:bodyPr wrap="square">
            <a:spAutoFit/>
          </a:bodyPr>
          <a:lstStyle/>
          <a:p>
            <a:r>
              <a:rPr lang="en-US" dirty="0" smtClean="0"/>
              <a:t>CADETTE_______________________</a:t>
            </a:r>
          </a:p>
          <a:p>
            <a:endParaRPr lang="en-US" sz="1000" dirty="0" smtClean="0"/>
          </a:p>
          <a:p>
            <a:r>
              <a:rPr lang="en-US" b="1" dirty="0" smtClean="0"/>
              <a:t>Say:  </a:t>
            </a:r>
            <a:r>
              <a:rPr lang="en-US" dirty="0" smtClean="0"/>
              <a:t>Storytelling was a way for the Inuit to pass the long, dark winters.  Many stories were about the sun, moon, sea and animals.  One storytelling tradition is known as </a:t>
            </a:r>
            <a:r>
              <a:rPr lang="en-US" dirty="0" err="1" smtClean="0"/>
              <a:t>storyknives</a:t>
            </a:r>
            <a:r>
              <a:rPr lang="en-US" dirty="0" smtClean="0"/>
              <a:t>.  These are blunt knives Inuit fathers carved from bone or ivory for their daughters.  The girls used the knives to draw pictures in the snow or mud to illustrate the stores they told.</a:t>
            </a:r>
          </a:p>
          <a:p>
            <a:endParaRPr lang="en-US" sz="1200" dirty="0"/>
          </a:p>
          <a:p>
            <a:r>
              <a:rPr lang="en-US" b="1" i="1" dirty="0" smtClean="0"/>
              <a:t>ACTIVITY:  We can’t draw in the snow or mud…but today we can draw a picture and tell a story with sugar as our snow.  Give the girls a plate with sugar.  Also give them a white plastic knife (to represent the </a:t>
            </a:r>
            <a:r>
              <a:rPr lang="en-US" b="1" i="1" dirty="0" err="1" smtClean="0"/>
              <a:t>storyknives</a:t>
            </a:r>
            <a:r>
              <a:rPr lang="en-US" b="1" i="1" dirty="0" smtClean="0"/>
              <a:t>) and ask them to draw a picture or pictures to tell their story.  For color, the girls can add </a:t>
            </a:r>
            <a:r>
              <a:rPr lang="en-US" b="1" i="1" dirty="0" err="1" smtClean="0"/>
              <a:t>jello</a:t>
            </a:r>
            <a:r>
              <a:rPr lang="en-US" b="1" i="1" dirty="0" smtClean="0"/>
              <a:t> – We also added Blueberries.  (Give the girls about 7 or 8  minutes to complete their drawing)</a:t>
            </a:r>
            <a:endParaRPr lang="en-US" b="1" i="1" dirty="0"/>
          </a:p>
          <a:p>
            <a:endParaRPr lang="en-US" sz="1200" dirty="0" smtClean="0"/>
          </a:p>
          <a:p>
            <a:r>
              <a:rPr lang="en-US" b="1" dirty="0" smtClean="0"/>
              <a:t>Say: </a:t>
            </a:r>
            <a:r>
              <a:rPr lang="en-US" dirty="0"/>
              <a:t> </a:t>
            </a:r>
            <a:r>
              <a:rPr lang="en-US" dirty="0" smtClean="0"/>
              <a:t>Would anyone like to tell their story?  (Give time for one or two girls to respond)</a:t>
            </a:r>
          </a:p>
          <a:p>
            <a:endParaRPr lang="en-US" sz="1100" b="1" dirty="0"/>
          </a:p>
          <a:p>
            <a:r>
              <a:rPr lang="en-US" b="1" dirty="0" smtClean="0"/>
              <a:t>Say:  </a:t>
            </a:r>
            <a:r>
              <a:rPr lang="en-US" dirty="0" smtClean="0"/>
              <a:t>People all over the world pass stories on to one another.  Some do so by telling their stores aloud just as we just did with the sugar drawings…and some might sit around in a circle and tell their stores to one another just as girls scouts sitting around a fire.  But instead of sitting around a fire, we are going fishing in the Hudson Bay in Arctic Canada that stays frozen all winter.  </a:t>
            </a:r>
            <a:r>
              <a:rPr lang="en-US" dirty="0" err="1" smtClean="0"/>
              <a:t>Lakti</a:t>
            </a:r>
            <a:r>
              <a:rPr lang="en-US" dirty="0" smtClean="0"/>
              <a:t> is going to take us to a spot with a hold in the ice.</a:t>
            </a:r>
          </a:p>
        </p:txBody>
      </p:sp>
      <p:sp>
        <p:nvSpPr>
          <p:cNvPr id="3" name="Slide Number Placeholder 2"/>
          <p:cNvSpPr>
            <a:spLocks noGrp="1"/>
          </p:cNvSpPr>
          <p:nvPr>
            <p:ph type="sldNum" sz="quarter" idx="12"/>
          </p:nvPr>
        </p:nvSpPr>
        <p:spPr/>
        <p:txBody>
          <a:bodyPr/>
          <a:lstStyle/>
          <a:p>
            <a:fld id="{F543628C-F70C-4FC5-8CD7-CB51E9CF47F0}" type="slidenum">
              <a:rPr lang="en-US" smtClean="0"/>
              <a:pPr/>
              <a:t>13</a:t>
            </a:fld>
            <a:endParaRPr lang="en-US"/>
          </a:p>
        </p:txBody>
      </p:sp>
    </p:spTree>
    <p:extLst>
      <p:ext uri="{BB962C8B-B14F-4D97-AF65-F5344CB8AC3E}">
        <p14:creationId xmlns:p14="http://schemas.microsoft.com/office/powerpoint/2010/main" xmlns="" val="2286314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990600"/>
            <a:ext cx="7478098" cy="4102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990600" y="457200"/>
            <a:ext cx="7086600" cy="369332"/>
          </a:xfrm>
          <a:prstGeom prst="rect">
            <a:avLst/>
          </a:prstGeom>
          <a:noFill/>
        </p:spPr>
        <p:txBody>
          <a:bodyPr wrap="square" rtlCol="0">
            <a:spAutoFit/>
          </a:bodyPr>
          <a:lstStyle/>
          <a:p>
            <a:pPr algn="ctr"/>
            <a:r>
              <a:rPr lang="en-US" b="1" dirty="0" smtClean="0"/>
              <a:t>Tell a Story with Paper plates, Sugar, Plastic Knife and Blueberries</a:t>
            </a:r>
            <a:endParaRPr lang="en-US" b="1" dirty="0"/>
          </a:p>
        </p:txBody>
      </p:sp>
      <p:sp>
        <p:nvSpPr>
          <p:cNvPr id="3" name="Slide Number Placeholder 2"/>
          <p:cNvSpPr>
            <a:spLocks noGrp="1"/>
          </p:cNvSpPr>
          <p:nvPr>
            <p:ph type="sldNum" sz="quarter" idx="12"/>
          </p:nvPr>
        </p:nvSpPr>
        <p:spPr/>
        <p:txBody>
          <a:bodyPr/>
          <a:lstStyle/>
          <a:p>
            <a:fld id="{F543628C-F70C-4FC5-8CD7-CB51E9CF47F0}" type="slidenum">
              <a:rPr lang="en-US" smtClean="0"/>
              <a:pPr/>
              <a:t>14</a:t>
            </a:fld>
            <a:endParaRPr lang="en-US"/>
          </a:p>
        </p:txBody>
      </p:sp>
    </p:spTree>
    <p:extLst>
      <p:ext uri="{BB962C8B-B14F-4D97-AF65-F5344CB8AC3E}">
        <p14:creationId xmlns:p14="http://schemas.microsoft.com/office/powerpoint/2010/main" xmlns="" val="3965753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38291"/>
            <a:ext cx="7848600" cy="6186309"/>
          </a:xfrm>
          <a:prstGeom prst="rect">
            <a:avLst/>
          </a:prstGeom>
          <a:noFill/>
        </p:spPr>
        <p:txBody>
          <a:bodyPr wrap="square" rtlCol="0">
            <a:spAutoFit/>
          </a:bodyPr>
          <a:lstStyle/>
          <a:p>
            <a:endParaRPr lang="en-US" dirty="0" smtClean="0"/>
          </a:p>
          <a:p>
            <a:r>
              <a:rPr lang="en-US" dirty="0" err="1" smtClean="0"/>
              <a:t>Cadette</a:t>
            </a:r>
            <a:r>
              <a:rPr lang="en-US" dirty="0" smtClean="0"/>
              <a:t>__________________________</a:t>
            </a:r>
          </a:p>
          <a:p>
            <a:endParaRPr lang="en-US" dirty="0"/>
          </a:p>
          <a:p>
            <a:r>
              <a:rPr lang="en-US" b="1" i="1" dirty="0" smtClean="0"/>
              <a:t>Activity:  Have the girls gather around the fishing containers and as they fish in their “ice hole”,  tell the girls this is a good time to swap stories.  Stories from long ago are often told out loud.  These are called Folktales or made up stories from generation to generation.  An example is “Little Red Riding Hood”</a:t>
            </a:r>
          </a:p>
          <a:p>
            <a:endParaRPr lang="en-US" dirty="0"/>
          </a:p>
          <a:p>
            <a:r>
              <a:rPr lang="en-US" dirty="0" smtClean="0"/>
              <a:t>Ask the girls for a volunteer to either tell a story or have the girls start a story by starting with a sentence and go around to each girl to add a sentence and see what kind of story they create. </a:t>
            </a:r>
          </a:p>
          <a:p>
            <a:endParaRPr lang="en-US" dirty="0"/>
          </a:p>
          <a:p>
            <a:r>
              <a:rPr lang="en-US" b="1" i="1" dirty="0" smtClean="0"/>
              <a:t>FISHING – The girls will have a dowel as a fishing pole as they sit around in a circle.  A Paper plate works well to represent the ice hole.</a:t>
            </a:r>
          </a:p>
          <a:p>
            <a:endParaRPr lang="en-US" b="1" i="1" dirty="0"/>
          </a:p>
          <a:p>
            <a:endParaRPr lang="en-US" b="1" i="1" dirty="0" smtClean="0"/>
          </a:p>
          <a:p>
            <a:endParaRPr lang="en-US" b="1" i="1" dirty="0"/>
          </a:p>
          <a:p>
            <a:endParaRPr lang="en-US" b="1" i="1" dirty="0" smtClean="0"/>
          </a:p>
          <a:p>
            <a:endParaRPr lang="en-US" b="1" i="1" dirty="0" smtClean="0"/>
          </a:p>
          <a:p>
            <a:endParaRPr lang="en-US" dirty="0" smtClean="0"/>
          </a:p>
          <a:p>
            <a:endParaRPr lang="en-US" dirty="0"/>
          </a:p>
          <a:p>
            <a:pPr marL="0" lvl="1"/>
            <a:r>
              <a:rPr lang="en-US" dirty="0" smtClean="0"/>
              <a:t>The Girl Guides in Arctic Canada say thank you for visiting us today.  Happy Stories.</a:t>
            </a:r>
            <a:endParaRPr lang="en-US"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90800" y="4038600"/>
            <a:ext cx="3276600" cy="18332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F543628C-F70C-4FC5-8CD7-CB51E9CF47F0}" type="slidenum">
              <a:rPr lang="en-US" smtClean="0"/>
              <a:pPr/>
              <a:t>15</a:t>
            </a:fld>
            <a:endParaRPr lang="en-US"/>
          </a:p>
        </p:txBody>
      </p:sp>
    </p:spTree>
    <p:extLst>
      <p:ext uri="{BB962C8B-B14F-4D97-AF65-F5344CB8AC3E}">
        <p14:creationId xmlns:p14="http://schemas.microsoft.com/office/powerpoint/2010/main" xmlns="" val="4280939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990600"/>
            <a:ext cx="5562600" cy="1754326"/>
          </a:xfrm>
          <a:prstGeom prst="rect">
            <a:avLst/>
          </a:prstGeom>
          <a:noFill/>
        </p:spPr>
        <p:txBody>
          <a:bodyPr wrap="square" rtlCol="0">
            <a:spAutoFit/>
          </a:bodyPr>
          <a:lstStyle/>
          <a:p>
            <a:pPr algn="ctr"/>
            <a:r>
              <a:rPr lang="en-US" sz="5400" b="1" dirty="0" smtClean="0"/>
              <a:t>Welcome to Thailand</a:t>
            </a:r>
            <a:endParaRPr lang="en-US" sz="5400" b="1"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17724" y="2667000"/>
            <a:ext cx="3032352" cy="3130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F543628C-F70C-4FC5-8CD7-CB51E9CF47F0}" type="slidenum">
              <a:rPr lang="en-US" smtClean="0"/>
              <a:pPr/>
              <a:t>16</a:t>
            </a:fld>
            <a:endParaRPr lang="en-US"/>
          </a:p>
        </p:txBody>
      </p:sp>
    </p:spTree>
    <p:extLst>
      <p:ext uri="{BB962C8B-B14F-4D97-AF65-F5344CB8AC3E}">
        <p14:creationId xmlns:p14="http://schemas.microsoft.com/office/powerpoint/2010/main" xmlns="" val="32249857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19291"/>
            <a:ext cx="7391400" cy="5447645"/>
          </a:xfrm>
          <a:prstGeom prst="rect">
            <a:avLst/>
          </a:prstGeom>
        </p:spPr>
        <p:txBody>
          <a:bodyPr wrap="square">
            <a:spAutoFit/>
          </a:bodyPr>
          <a:lstStyle/>
          <a:p>
            <a:pPr algn="ctr"/>
            <a:r>
              <a:rPr lang="en-US" sz="2400" b="1" u="sng" dirty="0"/>
              <a:t>World of </a:t>
            </a:r>
            <a:r>
              <a:rPr lang="en-US" sz="2400" b="1" u="sng" dirty="0" smtClean="0"/>
              <a:t>Girls - Thailand</a:t>
            </a:r>
            <a:endParaRPr lang="en-US" sz="2400" b="1" u="sng" dirty="0"/>
          </a:p>
          <a:p>
            <a:endParaRPr lang="en-US" dirty="0"/>
          </a:p>
          <a:p>
            <a:r>
              <a:rPr lang="en-US" b="1" dirty="0" err="1"/>
              <a:t>Cadette</a:t>
            </a:r>
            <a:r>
              <a:rPr lang="en-US" b="1" dirty="0"/>
              <a:t>__________________________</a:t>
            </a:r>
            <a:endParaRPr lang="en-US" dirty="0"/>
          </a:p>
          <a:p>
            <a:r>
              <a:rPr lang="en-US" dirty="0"/>
              <a:t> </a:t>
            </a:r>
          </a:p>
          <a:p>
            <a:r>
              <a:rPr lang="en-US" dirty="0"/>
              <a:t>	Welcome!  The bookmobile has landed here in Thailand.  The Land of Smiles!!  We have bananas hanging from big green leaves.  Butterflies flying among the mango trees and papaya trees.   </a:t>
            </a:r>
          </a:p>
          <a:p>
            <a:r>
              <a:rPr lang="en-US" dirty="0"/>
              <a:t> </a:t>
            </a:r>
          </a:p>
          <a:p>
            <a:r>
              <a:rPr lang="en-US" dirty="0"/>
              <a:t>	In Thailand, all schoolchildren wear uniforms.  And each day, they place their lunches in the middle of the table and share their food.  How would like to do that???</a:t>
            </a:r>
            <a:br>
              <a:rPr lang="en-US" dirty="0"/>
            </a:br>
            <a:endParaRPr lang="en-US" dirty="0"/>
          </a:p>
          <a:p>
            <a:r>
              <a:rPr lang="en-US" dirty="0" smtClean="0"/>
              <a:t>	Some </a:t>
            </a:r>
            <a:r>
              <a:rPr lang="en-US" dirty="0"/>
              <a:t>girls in Thailand work on their family’s farm.  They plant and gather rice from the fields, feed and tend animals and collect </a:t>
            </a:r>
            <a:r>
              <a:rPr lang="en-US" dirty="0" smtClean="0"/>
              <a:t>eggs. </a:t>
            </a:r>
          </a:p>
          <a:p>
            <a:endParaRPr lang="en-US" dirty="0"/>
          </a:p>
          <a:p>
            <a:r>
              <a:rPr lang="en-US" dirty="0" smtClean="0"/>
              <a:t>	Thailand</a:t>
            </a:r>
            <a:r>
              <a:rPr lang="en-US" dirty="0"/>
              <a:t>, in Southeast Asia, is about twice the size of Wyoming.  It borders Myanmar, Laos, Cambodia, and Malaysia.  Until 1939, Thailand was called Siam.</a:t>
            </a:r>
          </a:p>
          <a:p>
            <a:r>
              <a:rPr lang="en-US" dirty="0"/>
              <a:t> </a:t>
            </a:r>
          </a:p>
        </p:txBody>
      </p:sp>
      <p:sp>
        <p:nvSpPr>
          <p:cNvPr id="2" name="Slide Number Placeholder 1"/>
          <p:cNvSpPr>
            <a:spLocks noGrp="1"/>
          </p:cNvSpPr>
          <p:nvPr>
            <p:ph type="sldNum" sz="quarter" idx="12"/>
          </p:nvPr>
        </p:nvSpPr>
        <p:spPr/>
        <p:txBody>
          <a:bodyPr/>
          <a:lstStyle/>
          <a:p>
            <a:fld id="{F543628C-F70C-4FC5-8CD7-CB51E9CF47F0}" type="slidenum">
              <a:rPr lang="en-US" smtClean="0"/>
              <a:pPr/>
              <a:t>17</a:t>
            </a:fld>
            <a:endParaRPr lang="en-US"/>
          </a:p>
        </p:txBody>
      </p:sp>
    </p:spTree>
    <p:extLst>
      <p:ext uri="{BB962C8B-B14F-4D97-AF65-F5344CB8AC3E}">
        <p14:creationId xmlns:p14="http://schemas.microsoft.com/office/powerpoint/2010/main" xmlns="" val="1335860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7772400" cy="5355312"/>
          </a:xfrm>
          <a:prstGeom prst="rect">
            <a:avLst/>
          </a:prstGeom>
        </p:spPr>
        <p:txBody>
          <a:bodyPr wrap="square">
            <a:spAutoFit/>
          </a:bodyPr>
          <a:lstStyle/>
          <a:p>
            <a:r>
              <a:rPr lang="en-US" dirty="0" smtClean="0"/>
              <a:t>	Let’s </a:t>
            </a:r>
            <a:r>
              <a:rPr lang="en-US" dirty="0"/>
              <a:t>find Thailand on the World Map</a:t>
            </a:r>
            <a:r>
              <a:rPr lang="en-US" i="1" dirty="0"/>
              <a:t>.  </a:t>
            </a:r>
            <a:r>
              <a:rPr lang="en-US" b="1" i="1" dirty="0"/>
              <a:t>(Point to the map on the Wall</a:t>
            </a:r>
            <a:r>
              <a:rPr lang="en-US" b="1" dirty="0"/>
              <a:t>)</a:t>
            </a:r>
            <a:endParaRPr lang="en-US" dirty="0"/>
          </a:p>
          <a:p>
            <a:r>
              <a:rPr lang="en-US" dirty="0"/>
              <a:t>Where do you think it is located on the Map?</a:t>
            </a:r>
          </a:p>
          <a:p>
            <a:r>
              <a:rPr lang="en-US" dirty="0"/>
              <a:t> </a:t>
            </a:r>
          </a:p>
          <a:p>
            <a:r>
              <a:rPr lang="en-US" b="1" i="1" dirty="0"/>
              <a:t> (HAVE ONE OF THE GIRLS TO COME UP AND PLACE A PIN ON THE COUNTRY THAILAND AND </a:t>
            </a:r>
            <a:r>
              <a:rPr lang="en-US" b="1" i="1" dirty="0" smtClean="0"/>
              <a:t>HAVE EACH GIRL CIRCLE THE COUNTRY ON THEIR </a:t>
            </a:r>
            <a:r>
              <a:rPr lang="en-US" b="1" i="1" dirty="0"/>
              <a:t>WORLD </a:t>
            </a:r>
            <a:r>
              <a:rPr lang="en-US" b="1" i="1" dirty="0" smtClean="0"/>
              <a:t>MAP.)</a:t>
            </a:r>
            <a:endParaRPr lang="en-US" b="1" dirty="0" smtClean="0"/>
          </a:p>
          <a:p>
            <a:endParaRPr lang="en-US" b="1" dirty="0"/>
          </a:p>
          <a:p>
            <a:r>
              <a:rPr lang="en-US" b="1" dirty="0" err="1" smtClean="0"/>
              <a:t>Cadette</a:t>
            </a:r>
            <a:r>
              <a:rPr lang="en-US" b="1" dirty="0"/>
              <a:t>__________________________</a:t>
            </a:r>
            <a:endParaRPr lang="en-US" dirty="0"/>
          </a:p>
          <a:p>
            <a:r>
              <a:rPr lang="en-US" dirty="0"/>
              <a:t> </a:t>
            </a:r>
          </a:p>
          <a:p>
            <a:r>
              <a:rPr lang="en-US" dirty="0"/>
              <a:t>	In today’s story we’ll meet </a:t>
            </a:r>
            <a:r>
              <a:rPr lang="en-US" dirty="0" err="1"/>
              <a:t>Chosita</a:t>
            </a:r>
            <a:r>
              <a:rPr lang="en-US" dirty="0"/>
              <a:t>.  She loves to read, but her school doesn’t have many books.   A typhoon hit and all the books got soaked!</a:t>
            </a:r>
          </a:p>
          <a:p>
            <a:r>
              <a:rPr lang="en-US" dirty="0"/>
              <a:t> </a:t>
            </a:r>
          </a:p>
          <a:p>
            <a:r>
              <a:rPr lang="en-US" dirty="0"/>
              <a:t>	A typhoon is a storm with very strong winds and rain.   In some parts of the world a typhoon is also called a hurricane.  Thailand’s climate is mostly hot, humid and rainy.  May to September is monsoon season, when heavy winds bring drenching rains</a:t>
            </a:r>
            <a:r>
              <a:rPr lang="en-US" dirty="0" smtClean="0"/>
              <a:t>.</a:t>
            </a:r>
          </a:p>
          <a:p>
            <a:endParaRPr lang="en-US" dirty="0"/>
          </a:p>
          <a:p>
            <a:r>
              <a:rPr lang="en-US" dirty="0"/>
              <a:t>What if you went to school and all the books were damaged?  What would you and your friends do about it?   How can we change this story and help </a:t>
            </a:r>
            <a:r>
              <a:rPr lang="en-US" dirty="0" err="1"/>
              <a:t>Chosita</a:t>
            </a:r>
            <a:r>
              <a:rPr lang="en-US" dirty="0"/>
              <a:t>?  But wait . . . . . </a:t>
            </a:r>
            <a:endParaRPr lang="en-US" dirty="0" smtClean="0"/>
          </a:p>
        </p:txBody>
      </p:sp>
      <p:sp>
        <p:nvSpPr>
          <p:cNvPr id="3" name="Slide Number Placeholder 2"/>
          <p:cNvSpPr>
            <a:spLocks noGrp="1"/>
          </p:cNvSpPr>
          <p:nvPr>
            <p:ph type="sldNum" sz="quarter" idx="12"/>
          </p:nvPr>
        </p:nvSpPr>
        <p:spPr/>
        <p:txBody>
          <a:bodyPr/>
          <a:lstStyle/>
          <a:p>
            <a:fld id="{F543628C-F70C-4FC5-8CD7-CB51E9CF47F0}" type="slidenum">
              <a:rPr lang="en-US" smtClean="0"/>
              <a:pPr/>
              <a:t>18</a:t>
            </a:fld>
            <a:endParaRPr lang="en-US"/>
          </a:p>
        </p:txBody>
      </p:sp>
    </p:spTree>
    <p:extLst>
      <p:ext uri="{BB962C8B-B14F-4D97-AF65-F5344CB8AC3E}">
        <p14:creationId xmlns:p14="http://schemas.microsoft.com/office/powerpoint/2010/main" xmlns="" val="1254595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457200"/>
            <a:ext cx="7162800" cy="3139321"/>
          </a:xfrm>
          <a:prstGeom prst="rect">
            <a:avLst/>
          </a:prstGeom>
        </p:spPr>
        <p:txBody>
          <a:bodyPr wrap="square">
            <a:spAutoFit/>
          </a:bodyPr>
          <a:lstStyle/>
          <a:p>
            <a:r>
              <a:rPr lang="en-US" b="1" dirty="0" err="1"/>
              <a:t>Cadette</a:t>
            </a:r>
            <a:r>
              <a:rPr lang="en-US" b="1" dirty="0"/>
              <a:t>__________________________</a:t>
            </a:r>
            <a:endParaRPr lang="en-US" dirty="0"/>
          </a:p>
          <a:p>
            <a:r>
              <a:rPr lang="en-US" dirty="0"/>
              <a:t> </a:t>
            </a:r>
          </a:p>
          <a:p>
            <a:r>
              <a:rPr lang="en-US" dirty="0"/>
              <a:t>	 Before we change our story, let’s learn a little more about Thailand.  Shoes cannot be worn in the classrooms, homes or temples.  So please take your shoes off while in this room.  When Thai people greet one another, the younger person presses her hands together with her fingertips pointing up, and bows her head so that it touches her hands.  This traditional greeting is called a </a:t>
            </a:r>
            <a:r>
              <a:rPr lang="en-US" b="1" dirty="0" err="1"/>
              <a:t>wai</a:t>
            </a:r>
            <a:r>
              <a:rPr lang="en-US" dirty="0"/>
              <a:t>.  </a:t>
            </a:r>
            <a:r>
              <a:rPr lang="en-US" b="1" i="1" dirty="0"/>
              <a:t>(Demonstrate and let each girl do</a:t>
            </a:r>
            <a:r>
              <a:rPr lang="en-US" b="1" i="1" dirty="0" smtClean="0"/>
              <a:t>)</a:t>
            </a:r>
          </a:p>
          <a:p>
            <a:endParaRPr lang="en-US" b="1" i="1" dirty="0"/>
          </a:p>
          <a:p>
            <a:r>
              <a:rPr lang="en-US" dirty="0"/>
              <a:t> </a:t>
            </a:r>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5686" y="2833451"/>
            <a:ext cx="5036058" cy="20266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14937" y="2812087"/>
            <a:ext cx="3319463" cy="20480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4602005"/>
            <a:ext cx="3718689" cy="19511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17227" y="4587050"/>
            <a:ext cx="4417171" cy="19877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F543628C-F70C-4FC5-8CD7-CB51E9CF47F0}" type="slidenum">
              <a:rPr lang="en-US" smtClean="0"/>
              <a:pPr/>
              <a:t>19</a:t>
            </a:fld>
            <a:endParaRPr lang="en-US"/>
          </a:p>
        </p:txBody>
      </p:sp>
    </p:spTree>
    <p:extLst>
      <p:ext uri="{BB962C8B-B14F-4D97-AF65-F5344CB8AC3E}">
        <p14:creationId xmlns:p14="http://schemas.microsoft.com/office/powerpoint/2010/main" xmlns="" val="1861889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304800"/>
            <a:ext cx="5943600" cy="1066800"/>
          </a:xfrm>
        </p:spPr>
        <p:txBody>
          <a:bodyPr>
            <a:normAutofit/>
          </a:bodyPr>
          <a:lstStyle/>
          <a:p>
            <a:r>
              <a:rPr lang="en-US" sz="3600" dirty="0" smtClean="0"/>
              <a:t>World of Girls Journey</a:t>
            </a:r>
            <a:endParaRPr lang="en-US" sz="3600" dirty="0"/>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0849834">
            <a:off x="377607" y="277048"/>
            <a:ext cx="2743200" cy="16770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1371600" y="1524000"/>
            <a:ext cx="6048153" cy="4909036"/>
          </a:xfrm>
          <a:prstGeom prst="rect">
            <a:avLst/>
          </a:prstGeom>
          <a:noFill/>
        </p:spPr>
        <p:txBody>
          <a:bodyPr wrap="square" rtlCol="0">
            <a:spAutoFit/>
          </a:bodyPr>
          <a:lstStyle/>
          <a:p>
            <a:r>
              <a:rPr lang="en-US" b="1" u="sng" dirty="0" smtClean="0"/>
              <a:t>Presentation of Journey:</a:t>
            </a:r>
          </a:p>
          <a:p>
            <a:endParaRPr lang="en-US" sz="700" b="1" u="sng" dirty="0" smtClean="0"/>
          </a:p>
          <a:p>
            <a:pPr marL="0" lvl="1"/>
            <a:r>
              <a:rPr lang="en-US" dirty="0" smtClean="0"/>
              <a:t>The World of Girls Journey is scripted for LIA training or Leader presentation.  </a:t>
            </a:r>
          </a:p>
          <a:p>
            <a:pPr marL="0" lvl="1"/>
            <a:endParaRPr lang="en-US" dirty="0"/>
          </a:p>
          <a:p>
            <a:pPr marL="0" lvl="1"/>
            <a:r>
              <a:rPr lang="en-US" dirty="0" smtClean="0"/>
              <a:t>The girls must </a:t>
            </a:r>
            <a:r>
              <a:rPr lang="en-US" dirty="0"/>
              <a:t>be trained and given the presentation a week or two in advance to help them prepare.  We have opted to prepare a starting script for the LIA’s.  If they want to add </a:t>
            </a:r>
            <a:r>
              <a:rPr lang="en-US" dirty="0" smtClean="0"/>
              <a:t>or </a:t>
            </a:r>
            <a:r>
              <a:rPr lang="en-US" dirty="0"/>
              <a:t>revise without changing the main point, that is o.k. </a:t>
            </a:r>
            <a:r>
              <a:rPr lang="en-US" dirty="0" smtClean="0"/>
              <a:t>They should certainly feel free to present their section in their own words….we discourage reading; but reading is better than not participating.  We are providing a script to the girls as we found the journeys  are difficult to condense and prepare on their own.  As they grow in Girl Scouts and get more experience presenting journeys, preparing their own presentation is certainly recommended. </a:t>
            </a:r>
          </a:p>
          <a:p>
            <a:pPr marL="0" lvl="1"/>
            <a:endParaRPr lang="en-US" dirty="0"/>
          </a:p>
          <a:p>
            <a:pPr marL="0" lvl="1"/>
            <a:r>
              <a:rPr lang="en-US" dirty="0" smtClean="0"/>
              <a:t>The presentation can be edited to fit your troop’s needs.</a:t>
            </a:r>
            <a:endParaRPr lang="en-US" dirty="0"/>
          </a:p>
        </p:txBody>
      </p:sp>
    </p:spTree>
    <p:extLst>
      <p:ext uri="{BB962C8B-B14F-4D97-AF65-F5344CB8AC3E}">
        <p14:creationId xmlns:p14="http://schemas.microsoft.com/office/powerpoint/2010/main" xmlns="" val="1548235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990600"/>
            <a:ext cx="7239000" cy="3139321"/>
          </a:xfrm>
          <a:prstGeom prst="rect">
            <a:avLst/>
          </a:prstGeom>
        </p:spPr>
        <p:txBody>
          <a:bodyPr wrap="square">
            <a:spAutoFit/>
          </a:bodyPr>
          <a:lstStyle/>
          <a:p>
            <a:r>
              <a:rPr lang="en-US" dirty="0"/>
              <a:t>It is also very insulting to point your foot at anyone so when people are sitting with crossed legs, they should be careful that their foot is not pointing to anyone, especially the person's head</a:t>
            </a:r>
            <a:r>
              <a:rPr lang="en-US" i="1" dirty="0"/>
              <a:t>.  </a:t>
            </a:r>
            <a:r>
              <a:rPr lang="en-US" b="1" i="1" dirty="0"/>
              <a:t>(practice this)</a:t>
            </a:r>
            <a:endParaRPr lang="en-US" dirty="0"/>
          </a:p>
          <a:p>
            <a:r>
              <a:rPr lang="en-US" dirty="0"/>
              <a:t> </a:t>
            </a:r>
          </a:p>
          <a:p>
            <a:r>
              <a:rPr lang="en-US" dirty="0"/>
              <a:t>And as in other parts of Asia, people give things to other people with two hands as a sign of respect. </a:t>
            </a:r>
            <a:r>
              <a:rPr lang="en-US" b="1" i="1" dirty="0"/>
              <a:t>(have gifts on table, let girls present to each other)</a:t>
            </a:r>
            <a:endParaRPr lang="en-US" dirty="0"/>
          </a:p>
          <a:p>
            <a:endParaRPr lang="en-US" dirty="0"/>
          </a:p>
          <a:p>
            <a:r>
              <a:rPr lang="en-US" b="1" dirty="0" err="1"/>
              <a:t>Cadette</a:t>
            </a:r>
            <a:r>
              <a:rPr lang="en-US" b="1" dirty="0"/>
              <a:t>__________________________</a:t>
            </a:r>
            <a:endParaRPr lang="en-US" dirty="0"/>
          </a:p>
          <a:p>
            <a:pPr algn="ctr"/>
            <a:r>
              <a:rPr lang="en-US" dirty="0"/>
              <a:t>Thailand also is the world's largest producer of pineapples.   </a:t>
            </a:r>
          </a:p>
          <a:p>
            <a:r>
              <a:rPr lang="en-US" b="1" dirty="0"/>
              <a:t>		(</a:t>
            </a:r>
            <a:r>
              <a:rPr lang="en-US" b="1" i="1" dirty="0"/>
              <a:t>hand out samples of pineapple to eat) </a:t>
            </a:r>
            <a:endParaRPr lang="en-US" dirty="0"/>
          </a:p>
        </p:txBody>
      </p:sp>
      <p:sp>
        <p:nvSpPr>
          <p:cNvPr id="3" name="Slide Number Placeholder 2"/>
          <p:cNvSpPr>
            <a:spLocks noGrp="1"/>
          </p:cNvSpPr>
          <p:nvPr>
            <p:ph type="sldNum" sz="quarter" idx="12"/>
          </p:nvPr>
        </p:nvSpPr>
        <p:spPr/>
        <p:txBody>
          <a:bodyPr/>
          <a:lstStyle/>
          <a:p>
            <a:fld id="{F543628C-F70C-4FC5-8CD7-CB51E9CF47F0}" type="slidenum">
              <a:rPr lang="en-US" smtClean="0"/>
              <a:pPr/>
              <a:t>20</a:t>
            </a:fld>
            <a:endParaRPr lang="en-US"/>
          </a:p>
        </p:txBody>
      </p:sp>
    </p:spTree>
    <p:extLst>
      <p:ext uri="{BB962C8B-B14F-4D97-AF65-F5344CB8AC3E}">
        <p14:creationId xmlns:p14="http://schemas.microsoft.com/office/powerpoint/2010/main" xmlns="" val="9399811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04800"/>
            <a:ext cx="7315200" cy="6186309"/>
          </a:xfrm>
          <a:prstGeom prst="rect">
            <a:avLst/>
          </a:prstGeom>
        </p:spPr>
        <p:txBody>
          <a:bodyPr wrap="square">
            <a:spAutoFit/>
          </a:bodyPr>
          <a:lstStyle/>
          <a:p>
            <a:r>
              <a:rPr lang="en-US" dirty="0"/>
              <a:t>Now let’s go back to our story about </a:t>
            </a:r>
            <a:r>
              <a:rPr lang="en-US" dirty="0" err="1"/>
              <a:t>Chosita’s</a:t>
            </a:r>
            <a:r>
              <a:rPr lang="en-US" dirty="0"/>
              <a:t> books being soaked by the rains.</a:t>
            </a:r>
          </a:p>
          <a:p>
            <a:r>
              <a:rPr lang="en-US" dirty="0"/>
              <a:t> </a:t>
            </a:r>
          </a:p>
          <a:p>
            <a:r>
              <a:rPr lang="en-US" dirty="0"/>
              <a:t>What if you went to school and all the books were damaged?  What would you and your friends do about it?   How can we change this story and help </a:t>
            </a:r>
            <a:r>
              <a:rPr lang="en-US" dirty="0" err="1"/>
              <a:t>Chosita</a:t>
            </a:r>
            <a:r>
              <a:rPr lang="en-US" dirty="0"/>
              <a:t>?</a:t>
            </a:r>
            <a:br>
              <a:rPr lang="en-US" dirty="0"/>
            </a:br>
            <a:endParaRPr lang="en-US" dirty="0"/>
          </a:p>
          <a:p>
            <a:r>
              <a:rPr lang="en-US" b="1" i="1" dirty="0"/>
              <a:t>(Let the girls give ideas on how to help – change the story to make it a better world</a:t>
            </a:r>
            <a:r>
              <a:rPr lang="en-US" b="1" i="1" dirty="0" smtClean="0"/>
              <a:t>)</a:t>
            </a:r>
          </a:p>
          <a:p>
            <a:endParaRPr lang="en-US" b="1" i="1" dirty="0"/>
          </a:p>
          <a:p>
            <a:r>
              <a:rPr lang="en-US" b="1" dirty="0" err="1"/>
              <a:t>Cadette</a:t>
            </a:r>
            <a:r>
              <a:rPr lang="en-US" b="1" dirty="0"/>
              <a:t>__________________________</a:t>
            </a:r>
            <a:endParaRPr lang="en-US" dirty="0"/>
          </a:p>
          <a:p>
            <a:r>
              <a:rPr lang="en-US" dirty="0"/>
              <a:t>	Let’s learn a </a:t>
            </a:r>
            <a:r>
              <a:rPr lang="en-US" dirty="0" smtClean="0"/>
              <a:t>Thai </a:t>
            </a:r>
            <a:r>
              <a:rPr lang="en-US" dirty="0"/>
              <a:t>Dance </a:t>
            </a:r>
            <a:r>
              <a:rPr lang="en-US" b="1" i="1" dirty="0"/>
              <a:t>(have boom box with music – </a:t>
            </a:r>
            <a:r>
              <a:rPr lang="en-US" b="1" i="1" dirty="0" err="1"/>
              <a:t>Cadettes</a:t>
            </a:r>
            <a:r>
              <a:rPr lang="en-US" b="1" i="1" dirty="0"/>
              <a:t> practice ahead of time)</a:t>
            </a:r>
            <a:endParaRPr lang="en-US" dirty="0"/>
          </a:p>
          <a:p>
            <a:r>
              <a:rPr lang="en-US" dirty="0"/>
              <a:t> </a:t>
            </a:r>
          </a:p>
          <a:p>
            <a:r>
              <a:rPr lang="en-US" dirty="0"/>
              <a:t>Thank you for visiting Thailand</a:t>
            </a:r>
            <a:r>
              <a:rPr lang="en-US" dirty="0" smtClean="0"/>
              <a:t>.</a:t>
            </a:r>
          </a:p>
          <a:p>
            <a:endParaRPr lang="en-US" dirty="0"/>
          </a:p>
          <a:p>
            <a:endParaRPr lang="en-US" dirty="0" smtClean="0"/>
          </a:p>
          <a:p>
            <a:endParaRPr lang="en-US" dirty="0"/>
          </a:p>
          <a:p>
            <a:endParaRPr lang="en-US" dirty="0" smtClean="0"/>
          </a:p>
          <a:p>
            <a:r>
              <a:rPr lang="en-US" dirty="0"/>
              <a:t/>
            </a:r>
            <a:br>
              <a:rPr lang="en-US" dirty="0"/>
            </a:br>
            <a:endParaRPr lang="en-US" dirty="0"/>
          </a:p>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3600" y="4430673"/>
            <a:ext cx="2047875" cy="1962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02015" y="4433494"/>
            <a:ext cx="2234837" cy="18657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F543628C-F70C-4FC5-8CD7-CB51E9CF47F0}" type="slidenum">
              <a:rPr lang="en-US" smtClean="0"/>
              <a:pPr/>
              <a:t>21</a:t>
            </a:fld>
            <a:endParaRPr lang="en-US"/>
          </a:p>
        </p:txBody>
      </p:sp>
    </p:spTree>
    <p:extLst>
      <p:ext uri="{BB962C8B-B14F-4D97-AF65-F5344CB8AC3E}">
        <p14:creationId xmlns:p14="http://schemas.microsoft.com/office/powerpoint/2010/main" xmlns="" val="2335348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838200"/>
            <a:ext cx="5843587" cy="50439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F543628C-F70C-4FC5-8CD7-CB51E9CF47F0}" type="slidenum">
              <a:rPr lang="en-US" smtClean="0"/>
              <a:pPr/>
              <a:t>22</a:t>
            </a:fld>
            <a:endParaRPr lang="en-US"/>
          </a:p>
        </p:txBody>
      </p:sp>
    </p:spTree>
    <p:extLst>
      <p:ext uri="{BB962C8B-B14F-4D97-AF65-F5344CB8AC3E}">
        <p14:creationId xmlns:p14="http://schemas.microsoft.com/office/powerpoint/2010/main" xmlns="" val="8870450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7763" y="819150"/>
            <a:ext cx="6848475" cy="5219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247686" y="228600"/>
            <a:ext cx="6629400" cy="369332"/>
          </a:xfrm>
          <a:prstGeom prst="rect">
            <a:avLst/>
          </a:prstGeom>
          <a:noFill/>
        </p:spPr>
        <p:txBody>
          <a:bodyPr wrap="square" rtlCol="0">
            <a:spAutoFit/>
          </a:bodyPr>
          <a:lstStyle/>
          <a:p>
            <a:pPr algn="ctr"/>
            <a:r>
              <a:rPr lang="en-US" b="1" dirty="0" smtClean="0"/>
              <a:t>Add any Story Resources available to you.</a:t>
            </a:r>
            <a:endParaRPr lang="en-US" b="1" dirty="0"/>
          </a:p>
        </p:txBody>
      </p:sp>
      <p:sp>
        <p:nvSpPr>
          <p:cNvPr id="3" name="Slide Number Placeholder 2"/>
          <p:cNvSpPr>
            <a:spLocks noGrp="1"/>
          </p:cNvSpPr>
          <p:nvPr>
            <p:ph type="sldNum" sz="quarter" idx="12"/>
          </p:nvPr>
        </p:nvSpPr>
        <p:spPr/>
        <p:txBody>
          <a:bodyPr/>
          <a:lstStyle/>
          <a:p>
            <a:fld id="{F543628C-F70C-4FC5-8CD7-CB51E9CF47F0}" type="slidenum">
              <a:rPr lang="en-US" smtClean="0"/>
              <a:pPr/>
              <a:t>23</a:t>
            </a:fld>
            <a:endParaRPr lang="en-US"/>
          </a:p>
        </p:txBody>
      </p:sp>
    </p:spTree>
    <p:extLst>
      <p:ext uri="{BB962C8B-B14F-4D97-AF65-F5344CB8AC3E}">
        <p14:creationId xmlns:p14="http://schemas.microsoft.com/office/powerpoint/2010/main" xmlns="" val="539962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12845"/>
            <a:ext cx="7696200" cy="4524315"/>
          </a:xfrm>
          <a:prstGeom prst="rect">
            <a:avLst/>
          </a:prstGeom>
        </p:spPr>
        <p:txBody>
          <a:bodyPr wrap="square">
            <a:spAutoFit/>
          </a:bodyPr>
          <a:lstStyle/>
          <a:p>
            <a:pPr algn="ctr"/>
            <a:r>
              <a:rPr lang="en-US" b="1" u="sng" dirty="0"/>
              <a:t>The World of Girls – Tell a Story/Change a Story</a:t>
            </a:r>
            <a:endParaRPr lang="en-US" b="1" dirty="0"/>
          </a:p>
          <a:p>
            <a:r>
              <a:rPr lang="en-US" b="1" dirty="0"/>
              <a:t> </a:t>
            </a:r>
          </a:p>
          <a:p>
            <a:r>
              <a:rPr lang="en-US" b="1" dirty="0" err="1"/>
              <a:t>Cadette</a:t>
            </a:r>
            <a:r>
              <a:rPr lang="en-US" b="1" dirty="0"/>
              <a:t>:______________________________</a:t>
            </a:r>
            <a:endParaRPr lang="en-US" dirty="0"/>
          </a:p>
          <a:p>
            <a:r>
              <a:rPr lang="en-US" dirty="0"/>
              <a:t> </a:t>
            </a:r>
          </a:p>
          <a:p>
            <a:r>
              <a:rPr lang="en-US" dirty="0"/>
              <a:t>	Stories are everywhere, and so are girls!  They’re in books and movies.  They’re on the Web and on TV.  Stories and girls are all over the world.  They’re all around you, too.</a:t>
            </a:r>
          </a:p>
          <a:p>
            <a:r>
              <a:rPr lang="en-US" dirty="0"/>
              <a:t> </a:t>
            </a:r>
          </a:p>
          <a:p>
            <a:r>
              <a:rPr lang="en-US" dirty="0"/>
              <a:t>	Stories are the best way to explore what life is like for girls around the world.  And, in stories, you can find clues about what you might do to make life better for girls, near and far!</a:t>
            </a:r>
          </a:p>
          <a:p>
            <a:r>
              <a:rPr lang="en-US" dirty="0"/>
              <a:t> </a:t>
            </a:r>
          </a:p>
          <a:p>
            <a:r>
              <a:rPr lang="en-US" b="1" dirty="0" err="1"/>
              <a:t>Cadette</a:t>
            </a:r>
            <a:r>
              <a:rPr lang="en-US" b="1" dirty="0"/>
              <a:t>:______________________________</a:t>
            </a:r>
            <a:endParaRPr lang="en-US" dirty="0"/>
          </a:p>
          <a:p>
            <a:r>
              <a:rPr lang="en-US" dirty="0"/>
              <a:t> </a:t>
            </a:r>
          </a:p>
          <a:p>
            <a:r>
              <a:rPr lang="en-US" dirty="0"/>
              <a:t>	Stories usually have a beginning, a middle and an end, and a challenge that the characters have to overcome.</a:t>
            </a:r>
          </a:p>
        </p:txBody>
      </p:sp>
      <p:sp>
        <p:nvSpPr>
          <p:cNvPr id="3" name="Slide Number Placeholder 2"/>
          <p:cNvSpPr>
            <a:spLocks noGrp="1"/>
          </p:cNvSpPr>
          <p:nvPr>
            <p:ph type="sldNum" sz="quarter" idx="12"/>
          </p:nvPr>
        </p:nvSpPr>
        <p:spPr/>
        <p:txBody>
          <a:bodyPr/>
          <a:lstStyle/>
          <a:p>
            <a:fld id="{F543628C-F70C-4FC5-8CD7-CB51E9CF47F0}" type="slidenum">
              <a:rPr lang="en-US" smtClean="0"/>
              <a:pPr/>
              <a:t>24</a:t>
            </a:fld>
            <a:endParaRPr lang="en-US"/>
          </a:p>
        </p:txBody>
      </p:sp>
    </p:spTree>
    <p:extLst>
      <p:ext uri="{BB962C8B-B14F-4D97-AF65-F5344CB8AC3E}">
        <p14:creationId xmlns:p14="http://schemas.microsoft.com/office/powerpoint/2010/main" xmlns="" val="1637651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66092"/>
            <a:ext cx="7162800" cy="6463308"/>
          </a:xfrm>
          <a:prstGeom prst="rect">
            <a:avLst/>
          </a:prstGeom>
        </p:spPr>
        <p:txBody>
          <a:bodyPr wrap="square">
            <a:spAutoFit/>
          </a:bodyPr>
          <a:lstStyle/>
          <a:p>
            <a:r>
              <a:rPr lang="en-US" dirty="0"/>
              <a:t> </a:t>
            </a:r>
          </a:p>
          <a:p>
            <a:r>
              <a:rPr lang="en-US" b="1" dirty="0"/>
              <a:t>	For Example</a:t>
            </a:r>
            <a:r>
              <a:rPr lang="en-US" dirty="0"/>
              <a:t>, (I’m going to hand out a slip of paper to each of you – let’s go around the room and have you read what’s on your paper.  The last sentence will be the end of the story)</a:t>
            </a:r>
          </a:p>
          <a:p>
            <a:r>
              <a:rPr lang="en-US" dirty="0"/>
              <a:t> </a:t>
            </a:r>
          </a:p>
          <a:p>
            <a:pPr marL="342900" lvl="0" indent="-342900">
              <a:buFont typeface="+mj-lt"/>
              <a:buAutoNum type="arabicPeriod"/>
            </a:pPr>
            <a:r>
              <a:rPr lang="en-US" dirty="0"/>
              <a:t>Suzie was excited about going on vacation to the </a:t>
            </a:r>
            <a:r>
              <a:rPr lang="en-US" dirty="0" smtClean="0"/>
              <a:t>Mountains</a:t>
            </a:r>
          </a:p>
          <a:p>
            <a:pPr marL="342900" lvl="0" indent="-342900">
              <a:buFont typeface="+mj-lt"/>
              <a:buAutoNum type="arabicPeriod"/>
            </a:pPr>
            <a:endParaRPr lang="en-US" dirty="0"/>
          </a:p>
          <a:p>
            <a:pPr marL="342900" indent="-342900">
              <a:buFont typeface="+mj-lt"/>
              <a:buAutoNum type="arabicPeriod"/>
            </a:pPr>
            <a:r>
              <a:rPr lang="en-US" dirty="0" smtClean="0"/>
              <a:t>She </a:t>
            </a:r>
            <a:r>
              <a:rPr lang="en-US" dirty="0"/>
              <a:t>had $20 to spend on anything she wanted</a:t>
            </a:r>
            <a:br>
              <a:rPr lang="en-US" dirty="0"/>
            </a:br>
            <a:endParaRPr lang="en-US" dirty="0"/>
          </a:p>
          <a:p>
            <a:pPr marL="342900" lvl="0" indent="-342900">
              <a:buFont typeface="+mj-lt"/>
              <a:buAutoNum type="arabicPeriod"/>
            </a:pPr>
            <a:r>
              <a:rPr lang="en-US" dirty="0"/>
              <a:t>Suzie wanted to buy something really special to bring back to her grandmother.</a:t>
            </a:r>
            <a:br>
              <a:rPr lang="en-US" dirty="0"/>
            </a:br>
            <a:endParaRPr lang="en-US" dirty="0"/>
          </a:p>
          <a:p>
            <a:pPr marL="342900" lvl="0" indent="-342900">
              <a:buFont typeface="+mj-lt"/>
              <a:buAutoNum type="arabicPeriod"/>
            </a:pPr>
            <a:r>
              <a:rPr lang="en-US" dirty="0"/>
              <a:t>At the store, she saw her money was missing from her purse and was so upset.</a:t>
            </a:r>
            <a:br>
              <a:rPr lang="en-US" dirty="0"/>
            </a:br>
            <a:endParaRPr lang="en-US" dirty="0"/>
          </a:p>
          <a:p>
            <a:pPr marL="342900" lvl="0" indent="-342900">
              <a:buFont typeface="+mj-lt"/>
              <a:buAutoNum type="arabicPeriod"/>
            </a:pPr>
            <a:r>
              <a:rPr lang="en-US" dirty="0"/>
              <a:t>The store manager saw Suzie’s tears and asked what was wrong and Susie explained.</a:t>
            </a:r>
            <a:br>
              <a:rPr lang="en-US" dirty="0"/>
            </a:br>
            <a:endParaRPr lang="en-US" dirty="0"/>
          </a:p>
          <a:p>
            <a:pPr marL="342900" lvl="0" indent="-342900">
              <a:buFont typeface="+mj-lt"/>
              <a:buAutoNum type="arabicPeriod"/>
            </a:pPr>
            <a:r>
              <a:rPr lang="en-US" dirty="0"/>
              <a:t>The store manager said, I can help look, maybe it just fell out on the floor.  I’ll get other people to help look too.</a:t>
            </a:r>
            <a:br>
              <a:rPr lang="en-US" dirty="0"/>
            </a:br>
            <a:endParaRPr lang="en-US" dirty="0"/>
          </a:p>
          <a:p>
            <a:pPr marL="342900" lvl="0" indent="-342900">
              <a:buFont typeface="+mj-lt"/>
              <a:buAutoNum type="arabicPeriod"/>
            </a:pPr>
            <a:r>
              <a:rPr lang="en-US" dirty="0"/>
              <a:t>Together, in just a few minutes, the $20 was found and Suzie was a happy shopper.</a:t>
            </a:r>
          </a:p>
        </p:txBody>
      </p:sp>
      <p:sp>
        <p:nvSpPr>
          <p:cNvPr id="3" name="Slide Number Placeholder 2"/>
          <p:cNvSpPr>
            <a:spLocks noGrp="1"/>
          </p:cNvSpPr>
          <p:nvPr>
            <p:ph type="sldNum" sz="quarter" idx="12"/>
          </p:nvPr>
        </p:nvSpPr>
        <p:spPr/>
        <p:txBody>
          <a:bodyPr/>
          <a:lstStyle/>
          <a:p>
            <a:fld id="{F543628C-F70C-4FC5-8CD7-CB51E9CF47F0}" type="slidenum">
              <a:rPr lang="en-US" smtClean="0"/>
              <a:pPr/>
              <a:t>25</a:t>
            </a:fld>
            <a:endParaRPr lang="en-US"/>
          </a:p>
        </p:txBody>
      </p:sp>
    </p:spTree>
    <p:extLst>
      <p:ext uri="{BB962C8B-B14F-4D97-AF65-F5344CB8AC3E}">
        <p14:creationId xmlns:p14="http://schemas.microsoft.com/office/powerpoint/2010/main" xmlns="" val="36160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35846"/>
            <a:ext cx="7924800" cy="5078313"/>
          </a:xfrm>
          <a:prstGeom prst="rect">
            <a:avLst/>
          </a:prstGeom>
        </p:spPr>
        <p:txBody>
          <a:bodyPr wrap="square">
            <a:spAutoFit/>
          </a:bodyPr>
          <a:lstStyle/>
          <a:p>
            <a:endParaRPr lang="en-US" b="1" dirty="0" smtClean="0"/>
          </a:p>
          <a:p>
            <a:r>
              <a:rPr lang="en-US" b="1" dirty="0" err="1" smtClean="0"/>
              <a:t>Cadette</a:t>
            </a:r>
            <a:r>
              <a:rPr lang="en-US" b="1" dirty="0"/>
              <a:t>:______________________________</a:t>
            </a:r>
            <a:endParaRPr lang="en-US" dirty="0"/>
          </a:p>
          <a:p>
            <a:r>
              <a:rPr lang="en-US" dirty="0"/>
              <a:t> </a:t>
            </a:r>
          </a:p>
          <a:p>
            <a:r>
              <a:rPr lang="en-US" dirty="0"/>
              <a:t>	</a:t>
            </a:r>
            <a:r>
              <a:rPr lang="en-US" b="1" dirty="0"/>
              <a:t>What was the beginning?</a:t>
            </a:r>
            <a:r>
              <a:rPr lang="en-US" dirty="0"/>
              <a:t> Excited about vacation to Mountains</a:t>
            </a:r>
            <a:br>
              <a:rPr lang="en-US" dirty="0"/>
            </a:br>
            <a:endParaRPr lang="en-US" dirty="0"/>
          </a:p>
          <a:p>
            <a:r>
              <a:rPr lang="en-US" dirty="0"/>
              <a:t>	</a:t>
            </a:r>
            <a:r>
              <a:rPr lang="en-US" b="1" dirty="0"/>
              <a:t>What was the Middle?</a:t>
            </a:r>
            <a:r>
              <a:rPr lang="en-US" dirty="0"/>
              <a:t> Losing her money</a:t>
            </a:r>
            <a:br>
              <a:rPr lang="en-US" dirty="0"/>
            </a:br>
            <a:endParaRPr lang="en-US" dirty="0"/>
          </a:p>
          <a:p>
            <a:r>
              <a:rPr lang="en-US" b="1" dirty="0"/>
              <a:t>What was the ending?</a:t>
            </a:r>
            <a:r>
              <a:rPr lang="en-US" dirty="0"/>
              <a:t>  Store manager and others helping to look and Suzie is happy!!!</a:t>
            </a:r>
            <a:br>
              <a:rPr lang="en-US" dirty="0"/>
            </a:br>
            <a:endParaRPr lang="en-US" dirty="0"/>
          </a:p>
          <a:p>
            <a:endParaRPr lang="en-US" dirty="0"/>
          </a:p>
          <a:p>
            <a:r>
              <a:rPr lang="en-US" b="1" dirty="0" err="1"/>
              <a:t>Cadette</a:t>
            </a:r>
            <a:r>
              <a:rPr lang="en-US" b="1" dirty="0"/>
              <a:t>:______________________________</a:t>
            </a:r>
            <a:endParaRPr lang="en-US" dirty="0"/>
          </a:p>
          <a:p>
            <a:r>
              <a:rPr lang="en-US" dirty="0"/>
              <a:t> </a:t>
            </a:r>
          </a:p>
          <a:p>
            <a:r>
              <a:rPr lang="en-US" dirty="0"/>
              <a:t>	Now, let‘s have a couple Story Relays (explain how it works) using post cards for the Girl Scout Promise and then the second relay will be a variety of words to make up a story.  (will have this for Saturday)</a:t>
            </a:r>
          </a:p>
          <a:p>
            <a:r>
              <a:rPr lang="en-US" dirty="0"/>
              <a:t>	</a:t>
            </a:r>
            <a:r>
              <a:rPr lang="en-US" dirty="0" smtClean="0"/>
              <a:t>(See </a:t>
            </a:r>
            <a:r>
              <a:rPr lang="en-US" dirty="0"/>
              <a:t>Page _______in Leader’s Book</a:t>
            </a:r>
            <a:r>
              <a:rPr lang="en-US" dirty="0" smtClean="0"/>
              <a:t>)</a:t>
            </a:r>
          </a:p>
          <a:p>
            <a:endParaRPr lang="en-US" dirty="0"/>
          </a:p>
        </p:txBody>
      </p:sp>
      <p:sp>
        <p:nvSpPr>
          <p:cNvPr id="3" name="Slide Number Placeholder 2"/>
          <p:cNvSpPr>
            <a:spLocks noGrp="1"/>
          </p:cNvSpPr>
          <p:nvPr>
            <p:ph type="sldNum" sz="quarter" idx="12"/>
          </p:nvPr>
        </p:nvSpPr>
        <p:spPr/>
        <p:txBody>
          <a:bodyPr/>
          <a:lstStyle/>
          <a:p>
            <a:fld id="{F543628C-F70C-4FC5-8CD7-CB51E9CF47F0}" type="slidenum">
              <a:rPr lang="en-US" smtClean="0"/>
              <a:pPr/>
              <a:t>26</a:t>
            </a:fld>
            <a:endParaRPr lang="en-US"/>
          </a:p>
        </p:txBody>
      </p:sp>
    </p:spTree>
    <p:extLst>
      <p:ext uri="{BB962C8B-B14F-4D97-AF65-F5344CB8AC3E}">
        <p14:creationId xmlns:p14="http://schemas.microsoft.com/office/powerpoint/2010/main" xmlns="" val="1158201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89844"/>
            <a:ext cx="7239000" cy="4247317"/>
          </a:xfrm>
          <a:prstGeom prst="rect">
            <a:avLst/>
          </a:prstGeom>
        </p:spPr>
        <p:txBody>
          <a:bodyPr wrap="square">
            <a:spAutoFit/>
          </a:bodyPr>
          <a:lstStyle/>
          <a:p>
            <a:r>
              <a:rPr lang="en-US" b="1" dirty="0" err="1"/>
              <a:t>Cadette</a:t>
            </a:r>
            <a:r>
              <a:rPr lang="en-US" b="1" dirty="0"/>
              <a:t>:______________________________</a:t>
            </a:r>
            <a:endParaRPr lang="en-US" dirty="0"/>
          </a:p>
          <a:p>
            <a:r>
              <a:rPr lang="en-US" dirty="0"/>
              <a:t> </a:t>
            </a:r>
          </a:p>
          <a:p>
            <a:r>
              <a:rPr lang="en-US" dirty="0"/>
              <a:t>	You’ve probably heard someone say “A picture is worth a thousand words.”  That’s because pictures can tell stories.   Here are some pictures, what type of story do you see?  There are no wrong answers. </a:t>
            </a:r>
            <a:endParaRPr lang="en-US" dirty="0" smtClean="0"/>
          </a:p>
          <a:p>
            <a:r>
              <a:rPr lang="en-US" dirty="0" smtClean="0"/>
              <a:t> </a:t>
            </a:r>
            <a:endParaRPr lang="en-US" dirty="0"/>
          </a:p>
          <a:p>
            <a:r>
              <a:rPr lang="en-US" b="1" i="1" dirty="0"/>
              <a:t>(Go around the room (or get volunteers) to see if the girls can make up a story – it’ll have a beginning, middle and ending results</a:t>
            </a:r>
            <a:r>
              <a:rPr lang="en-US" b="1" i="1" dirty="0" smtClean="0"/>
              <a:t>.)</a:t>
            </a:r>
          </a:p>
          <a:p>
            <a:endParaRPr lang="en-US" dirty="0"/>
          </a:p>
          <a:p>
            <a:r>
              <a:rPr lang="en-US" dirty="0"/>
              <a:t>	Ask the other girls how would they change the story ????  Does the story need changing – does the ending make the world a better place???</a:t>
            </a:r>
          </a:p>
          <a:p>
            <a:r>
              <a:rPr lang="en-US" dirty="0"/>
              <a:t>	(Please find some pictures if you would like to do this and have ____ make up a story.  Or, you can find something else in the book you would like to do.)</a:t>
            </a:r>
          </a:p>
        </p:txBody>
      </p:sp>
      <p:sp>
        <p:nvSpPr>
          <p:cNvPr id="3" name="Slide Number Placeholder 2"/>
          <p:cNvSpPr>
            <a:spLocks noGrp="1"/>
          </p:cNvSpPr>
          <p:nvPr>
            <p:ph type="sldNum" sz="quarter" idx="12"/>
          </p:nvPr>
        </p:nvSpPr>
        <p:spPr/>
        <p:txBody>
          <a:bodyPr/>
          <a:lstStyle/>
          <a:p>
            <a:fld id="{F543628C-F70C-4FC5-8CD7-CB51E9CF47F0}" type="slidenum">
              <a:rPr lang="en-US" smtClean="0"/>
              <a:pPr/>
              <a:t>27</a:t>
            </a:fld>
            <a:endParaRPr lang="en-US"/>
          </a:p>
        </p:txBody>
      </p:sp>
    </p:spTree>
    <p:extLst>
      <p:ext uri="{BB962C8B-B14F-4D97-AF65-F5344CB8AC3E}">
        <p14:creationId xmlns:p14="http://schemas.microsoft.com/office/powerpoint/2010/main" xmlns="" val="577360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5850" y="614363"/>
            <a:ext cx="6972300" cy="5629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28</a:t>
            </a:fld>
            <a:endParaRPr lang="en-US"/>
          </a:p>
        </p:txBody>
      </p:sp>
    </p:spTree>
    <p:extLst>
      <p:ext uri="{BB962C8B-B14F-4D97-AF65-F5344CB8AC3E}">
        <p14:creationId xmlns:p14="http://schemas.microsoft.com/office/powerpoint/2010/main" xmlns="" val="3788906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990600"/>
            <a:ext cx="6381641" cy="4876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0125" y="557213"/>
            <a:ext cx="7143750" cy="5743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29</a:t>
            </a:fld>
            <a:endParaRPr lang="en-US"/>
          </a:p>
        </p:txBody>
      </p:sp>
    </p:spTree>
    <p:extLst>
      <p:ext uri="{BB962C8B-B14F-4D97-AF65-F5344CB8AC3E}">
        <p14:creationId xmlns:p14="http://schemas.microsoft.com/office/powerpoint/2010/main" xmlns="" val="3085846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43628C-F70C-4FC5-8CD7-CB51E9CF47F0}" type="slidenum">
              <a:rPr lang="en-US" smtClean="0"/>
              <a:pPr/>
              <a:t>3</a:t>
            </a:fld>
            <a:endParaRPr lang="en-US"/>
          </a:p>
        </p:txBody>
      </p:sp>
      <p:sp>
        <p:nvSpPr>
          <p:cNvPr id="6" name="Rectangle 1"/>
          <p:cNvSpPr>
            <a:spLocks noChangeArrowheads="1"/>
          </p:cNvSpPr>
          <p:nvPr/>
        </p:nvSpPr>
        <p:spPr bwMode="auto">
          <a:xfrm>
            <a:off x="2400300" y="398621"/>
            <a:ext cx="4610100" cy="5986254"/>
          </a:xfrm>
          <a:prstGeom prst="rect">
            <a:avLst/>
          </a:prstGeom>
          <a:solidFill>
            <a:srgbClr val="FFFFFF"/>
          </a:solidFill>
          <a:ln w="158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1828800" algn="l"/>
                <a:tab pos="1943100" algn="l"/>
                <a:tab pos="2057400" algn="l"/>
              </a:tabLst>
              <a:defRPr>
                <a:solidFill>
                  <a:schemeClr val="tx1"/>
                </a:solidFill>
                <a:latin typeface="Arial" pitchFamily="34" charset="0"/>
                <a:cs typeface="Arial" pitchFamily="34" charset="0"/>
              </a:defRPr>
            </a:lvl1pPr>
            <a:lvl2pPr fontAlgn="base">
              <a:spcBef>
                <a:spcPct val="0"/>
              </a:spcBef>
              <a:spcAft>
                <a:spcPct val="0"/>
              </a:spcAft>
              <a:tabLst>
                <a:tab pos="1828800" algn="l"/>
                <a:tab pos="1943100" algn="l"/>
                <a:tab pos="2057400" algn="l"/>
              </a:tabLst>
              <a:defRPr>
                <a:solidFill>
                  <a:schemeClr val="tx1"/>
                </a:solidFill>
                <a:latin typeface="Arial" pitchFamily="34" charset="0"/>
                <a:cs typeface="Arial" pitchFamily="34" charset="0"/>
              </a:defRPr>
            </a:lvl2pPr>
            <a:lvl3pPr fontAlgn="base">
              <a:spcBef>
                <a:spcPct val="0"/>
              </a:spcBef>
              <a:spcAft>
                <a:spcPct val="0"/>
              </a:spcAft>
              <a:tabLst>
                <a:tab pos="1828800" algn="l"/>
                <a:tab pos="1943100" algn="l"/>
                <a:tab pos="2057400" algn="l"/>
              </a:tabLst>
              <a:defRPr>
                <a:solidFill>
                  <a:schemeClr val="tx1"/>
                </a:solidFill>
                <a:latin typeface="Arial" pitchFamily="34" charset="0"/>
                <a:cs typeface="Arial" pitchFamily="34" charset="0"/>
              </a:defRPr>
            </a:lvl3pPr>
            <a:lvl4pPr fontAlgn="base">
              <a:spcBef>
                <a:spcPct val="0"/>
              </a:spcBef>
              <a:spcAft>
                <a:spcPct val="0"/>
              </a:spcAft>
              <a:tabLst>
                <a:tab pos="1828800" algn="l"/>
                <a:tab pos="1943100" algn="l"/>
                <a:tab pos="2057400" algn="l"/>
              </a:tabLst>
              <a:defRPr>
                <a:solidFill>
                  <a:schemeClr val="tx1"/>
                </a:solidFill>
                <a:latin typeface="Arial" pitchFamily="34" charset="0"/>
                <a:cs typeface="Arial" pitchFamily="34" charset="0"/>
              </a:defRPr>
            </a:lvl4pPr>
            <a:lvl5pPr fontAlgn="base">
              <a:spcBef>
                <a:spcPct val="0"/>
              </a:spcBef>
              <a:spcAft>
                <a:spcPct val="0"/>
              </a:spcAft>
              <a:tabLst>
                <a:tab pos="1828800" algn="l"/>
                <a:tab pos="1943100" algn="l"/>
                <a:tab pos="2057400" algn="l"/>
              </a:tabLst>
              <a:defRPr>
                <a:solidFill>
                  <a:schemeClr val="tx1"/>
                </a:solidFill>
                <a:latin typeface="Arial" pitchFamily="34" charset="0"/>
                <a:cs typeface="Arial" pitchFamily="34" charset="0"/>
              </a:defRPr>
            </a:lvl5pPr>
            <a:lvl6pPr fontAlgn="base">
              <a:spcBef>
                <a:spcPct val="0"/>
              </a:spcBef>
              <a:spcAft>
                <a:spcPct val="0"/>
              </a:spcAft>
              <a:tabLst>
                <a:tab pos="1828800" algn="l"/>
                <a:tab pos="1943100" algn="l"/>
                <a:tab pos="2057400" algn="l"/>
              </a:tabLst>
              <a:defRPr>
                <a:solidFill>
                  <a:schemeClr val="tx1"/>
                </a:solidFill>
                <a:latin typeface="Arial" pitchFamily="34" charset="0"/>
                <a:cs typeface="Arial" pitchFamily="34" charset="0"/>
              </a:defRPr>
            </a:lvl6pPr>
            <a:lvl7pPr fontAlgn="base">
              <a:spcBef>
                <a:spcPct val="0"/>
              </a:spcBef>
              <a:spcAft>
                <a:spcPct val="0"/>
              </a:spcAft>
              <a:tabLst>
                <a:tab pos="1828800" algn="l"/>
                <a:tab pos="1943100" algn="l"/>
                <a:tab pos="2057400" algn="l"/>
              </a:tabLst>
              <a:defRPr>
                <a:solidFill>
                  <a:schemeClr val="tx1"/>
                </a:solidFill>
                <a:latin typeface="Arial" pitchFamily="34" charset="0"/>
                <a:cs typeface="Arial" pitchFamily="34" charset="0"/>
              </a:defRPr>
            </a:lvl7pPr>
            <a:lvl8pPr fontAlgn="base">
              <a:spcBef>
                <a:spcPct val="0"/>
              </a:spcBef>
              <a:spcAft>
                <a:spcPct val="0"/>
              </a:spcAft>
              <a:tabLst>
                <a:tab pos="1828800" algn="l"/>
                <a:tab pos="1943100" algn="l"/>
                <a:tab pos="2057400" algn="l"/>
              </a:tabLst>
              <a:defRPr>
                <a:solidFill>
                  <a:schemeClr val="tx1"/>
                </a:solidFill>
                <a:latin typeface="Arial" pitchFamily="34" charset="0"/>
                <a:cs typeface="Arial" pitchFamily="34" charset="0"/>
              </a:defRPr>
            </a:lvl8pPr>
            <a:lvl9pPr fontAlgn="base">
              <a:spcBef>
                <a:spcPct val="0"/>
              </a:spcBef>
              <a:spcAft>
                <a:spcPct val="0"/>
              </a:spcAft>
              <a:tabLst>
                <a:tab pos="1828800" algn="l"/>
                <a:tab pos="1943100" algn="l"/>
                <a:tab pos="20574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1828800" algn="l"/>
                <a:tab pos="1943100" algn="l"/>
                <a:tab pos="2057400" algn="l"/>
              </a:tabLst>
            </a:pPr>
            <a:r>
              <a:rPr kumimoji="0" lang="en-US" altLang="en-US" sz="1200" b="1" i="0" u="sng" strike="noStrike" cap="none" normalizeH="0" baseline="0" dirty="0" smtClean="0">
                <a:ln>
                  <a:noFill/>
                </a:ln>
                <a:solidFill>
                  <a:srgbClr val="000000"/>
                </a:solidFill>
                <a:effectLst/>
                <a:latin typeface="Helvetica"/>
                <a:ea typeface="Times New Roman" pitchFamily="18" charset="0"/>
                <a:cs typeface="Times New Roman" pitchFamily="18" charset="0"/>
              </a:rPr>
              <a:t>World of Girls Journey</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Date___________________</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Location________________</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Time:  10:00am – 2:30pm</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400" b="1" i="0" u="sng" strike="noStrike" cap="none" normalizeH="0" baseline="0" dirty="0" smtClean="0">
                <a:ln>
                  <a:noFill/>
                </a:ln>
                <a:solidFill>
                  <a:srgbClr val="000000"/>
                </a:solidFill>
                <a:effectLst/>
                <a:latin typeface="Helvetica"/>
                <a:ea typeface="Times New Roman" pitchFamily="18" charset="0"/>
                <a:cs typeface="Times New Roman" pitchFamily="18" charset="0"/>
              </a:rPr>
              <a:t>Schedule</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10:00am – 10:30am	 </a:t>
            </a: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sng" strike="noStrike" cap="none" normalizeH="0" baseline="0" dirty="0" smtClean="0">
                <a:ln>
                  <a:noFill/>
                </a:ln>
                <a:solidFill>
                  <a:srgbClr val="000000"/>
                </a:solidFill>
                <a:effectLst/>
                <a:latin typeface="Helvetica"/>
                <a:ea typeface="Times New Roman" pitchFamily="18" charset="0"/>
                <a:cs typeface="Times New Roman" pitchFamily="18" charset="0"/>
              </a:rPr>
              <a:t>Opening Ceremony in Gym</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Sign in, pick up folder for the day </a:t>
            </a: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Pledge and Promise</a:t>
            </a: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Explain Rotation (Adult in each class will  take group to next class</a:t>
            </a:r>
            <a:r>
              <a:rPr lang="en-US" altLang="en-US" sz="800" dirty="0"/>
              <a:t> </a:t>
            </a: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at rotation time. Cadets stay in the room to greet new group)</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10:35am – 12:15pm		Class Rotations</a:t>
            </a: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12:20pm – 12:50pm		Lunch – Gym</a:t>
            </a: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12:55pm – 2:00pm		Class Rotations</a:t>
            </a: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2:05pm – 2:30pm</a:t>
            </a: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sng" strike="noStrike" cap="none" normalizeH="0" baseline="0" dirty="0" smtClean="0">
                <a:ln>
                  <a:noFill/>
                </a:ln>
                <a:solidFill>
                  <a:srgbClr val="000000"/>
                </a:solidFill>
                <a:effectLst/>
                <a:latin typeface="Helvetica"/>
                <a:ea typeface="Times New Roman" pitchFamily="18" charset="0"/>
                <a:cs typeface="Times New Roman" pitchFamily="18" charset="0"/>
              </a:rPr>
              <a:t>Closing Ceremony</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Thank everyone for coming</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Recognize Cadets – Give out LIA Badge</a:t>
            </a: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Brownies will receive WOG Badges from Troop Leader</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Sing Silly Song and “Make New Friends”</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 Have volunteers demonstrate dance from Countries</a:t>
            </a:r>
            <a:r>
              <a:rPr lang="en-US" altLang="en-US" sz="800" dirty="0"/>
              <a:t> </a:t>
            </a:r>
            <a:r>
              <a:rPr kumimoji="0" lang="en-US" altLang="en-US" sz="1200" b="0" i="0" u="none" strike="noStrike" cap="none" normalizeH="0" baseline="0" dirty="0" smtClean="0">
                <a:ln>
                  <a:noFill/>
                </a:ln>
                <a:solidFill>
                  <a:srgbClr val="000000"/>
                </a:solidFill>
                <a:effectLst/>
                <a:latin typeface="Helvetica"/>
                <a:ea typeface="Times New Roman" pitchFamily="18" charset="0"/>
                <a:cs typeface="Times New Roman" pitchFamily="18" charset="0"/>
              </a:rPr>
              <a:t>or play games waiting on parents. (If have extra time)											</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28800" algn="l"/>
                <a:tab pos="1943100" algn="l"/>
                <a:tab pos="2057400" algn="l"/>
              </a:tabLst>
            </a:pPr>
            <a:r>
              <a:rPr kumimoji="0" lang="en-US" altLang="en-US" sz="900" b="1" i="0" u="none" strike="noStrike" cap="none" normalizeH="0" baseline="0" dirty="0" smtClean="0">
                <a:ln>
                  <a:noFill/>
                </a:ln>
                <a:solidFill>
                  <a:srgbClr val="000000"/>
                </a:solidFill>
                <a:effectLst/>
                <a:latin typeface="Helvetica"/>
                <a:ea typeface="Times New Roman" pitchFamily="18" charset="0"/>
                <a:cs typeface="Times New Roman" pitchFamily="18"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569546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457200"/>
            <a:ext cx="7533167" cy="594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30</a:t>
            </a:fld>
            <a:endParaRPr lang="en-US"/>
          </a:p>
        </p:txBody>
      </p:sp>
    </p:spTree>
    <p:extLst>
      <p:ext uri="{BB962C8B-B14F-4D97-AF65-F5344CB8AC3E}">
        <p14:creationId xmlns:p14="http://schemas.microsoft.com/office/powerpoint/2010/main" xmlns="" val="24304906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464713"/>
            <a:ext cx="7614858" cy="6172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31</a:t>
            </a:fld>
            <a:endParaRPr lang="en-US"/>
          </a:p>
        </p:txBody>
      </p:sp>
    </p:spTree>
    <p:extLst>
      <p:ext uri="{BB962C8B-B14F-4D97-AF65-F5344CB8AC3E}">
        <p14:creationId xmlns:p14="http://schemas.microsoft.com/office/powerpoint/2010/main" xmlns="" val="2726110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43628C-F70C-4FC5-8CD7-CB51E9CF47F0}" type="slidenum">
              <a:rPr lang="en-US" smtClean="0"/>
              <a:pPr/>
              <a:t>32</a:t>
            </a:fld>
            <a:endParaRPr lang="en-US"/>
          </a:p>
        </p:txBody>
      </p:sp>
      <p:sp>
        <p:nvSpPr>
          <p:cNvPr id="3" name="Rectangle 2"/>
          <p:cNvSpPr/>
          <p:nvPr/>
        </p:nvSpPr>
        <p:spPr>
          <a:xfrm>
            <a:off x="1066800" y="138291"/>
            <a:ext cx="7010400" cy="5078313"/>
          </a:xfrm>
          <a:prstGeom prst="rect">
            <a:avLst/>
          </a:prstGeom>
        </p:spPr>
        <p:txBody>
          <a:bodyPr wrap="square">
            <a:spAutoFit/>
          </a:bodyPr>
          <a:lstStyle/>
          <a:p>
            <a:pPr algn="ctr"/>
            <a:r>
              <a:rPr lang="en-US" b="1" dirty="0"/>
              <a:t>World of Girls </a:t>
            </a:r>
            <a:endParaRPr lang="en-US" dirty="0"/>
          </a:p>
          <a:p>
            <a:pPr algn="ctr"/>
            <a:r>
              <a:rPr lang="en-US" b="1" u="sng" dirty="0"/>
              <a:t>Game </a:t>
            </a:r>
            <a:r>
              <a:rPr lang="en-US" b="1" u="sng" dirty="0" smtClean="0"/>
              <a:t>Time</a:t>
            </a:r>
            <a:endParaRPr lang="en-US" dirty="0"/>
          </a:p>
          <a:p>
            <a:r>
              <a:rPr lang="en-US" b="1" dirty="0"/>
              <a:t> </a:t>
            </a:r>
            <a:endParaRPr lang="en-US" dirty="0"/>
          </a:p>
          <a:p>
            <a:r>
              <a:rPr lang="en-US" b="1" dirty="0"/>
              <a:t> </a:t>
            </a:r>
            <a:r>
              <a:rPr lang="en-US" dirty="0" err="1" smtClean="0"/>
              <a:t>Cadette</a:t>
            </a:r>
            <a:r>
              <a:rPr lang="en-US" dirty="0"/>
              <a:t>: ______________________</a:t>
            </a:r>
            <a:br>
              <a:rPr lang="en-US" dirty="0"/>
            </a:br>
            <a:endParaRPr lang="en-US" dirty="0"/>
          </a:p>
          <a:p>
            <a:r>
              <a:rPr lang="en-US" dirty="0" err="1"/>
              <a:t>Cadette</a:t>
            </a:r>
            <a:r>
              <a:rPr lang="en-US" dirty="0"/>
              <a:t>: ______________________</a:t>
            </a:r>
          </a:p>
          <a:p>
            <a:r>
              <a:rPr lang="en-US" dirty="0"/>
              <a:t> </a:t>
            </a:r>
          </a:p>
          <a:p>
            <a:r>
              <a:rPr lang="en-US" dirty="0" err="1"/>
              <a:t>Cadette</a:t>
            </a:r>
            <a:r>
              <a:rPr lang="en-US" dirty="0"/>
              <a:t>: ______________________</a:t>
            </a:r>
          </a:p>
          <a:p>
            <a:r>
              <a:rPr lang="en-US" dirty="0"/>
              <a:t> </a:t>
            </a:r>
          </a:p>
          <a:p>
            <a:r>
              <a:rPr lang="en-US" dirty="0"/>
              <a:t>	Games are like stories!  They play out over time with a beginning, a middle , and an end.  After we play the game, we’ll talk about how this happened, and then that happened, and then it ended.  </a:t>
            </a:r>
            <a:r>
              <a:rPr lang="en-US" b="1" dirty="0"/>
              <a:t>That’s a story!</a:t>
            </a:r>
            <a:endParaRPr lang="en-US" dirty="0"/>
          </a:p>
          <a:p>
            <a:r>
              <a:rPr lang="en-US" dirty="0"/>
              <a:t> </a:t>
            </a:r>
          </a:p>
          <a:p>
            <a:pPr marL="285750" lvl="0" indent="-285750">
              <a:buFont typeface="Arial" panose="020B0604020202020204" pitchFamily="34" charset="0"/>
              <a:buChar char="•"/>
            </a:pPr>
            <a:r>
              <a:rPr lang="en-US" dirty="0"/>
              <a:t>The Kim’s Game</a:t>
            </a:r>
            <a:br>
              <a:rPr lang="en-US" dirty="0"/>
            </a:br>
            <a:endParaRPr lang="en-US" dirty="0"/>
          </a:p>
          <a:p>
            <a:pPr marL="285750" indent="-285750">
              <a:buFont typeface="Arial" panose="020B0604020202020204" pitchFamily="34" charset="0"/>
              <a:buChar char="•"/>
            </a:pPr>
            <a:r>
              <a:rPr lang="en-US" dirty="0" smtClean="0"/>
              <a:t>Escargot </a:t>
            </a:r>
            <a:r>
              <a:rPr lang="en-US" dirty="0"/>
              <a:t>– French version of hopscotch – path is spiral shape like snail.</a:t>
            </a:r>
            <a:br>
              <a:rPr lang="en-US" dirty="0"/>
            </a:br>
            <a:endParaRPr lang="en-US" dirty="0"/>
          </a:p>
        </p:txBody>
      </p:sp>
    </p:spTree>
    <p:extLst>
      <p:ext uri="{BB962C8B-B14F-4D97-AF65-F5344CB8AC3E}">
        <p14:creationId xmlns:p14="http://schemas.microsoft.com/office/powerpoint/2010/main" xmlns="" val="24177944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43628C-F70C-4FC5-8CD7-CB51E9CF47F0}" type="slidenum">
              <a:rPr lang="en-US" smtClean="0"/>
              <a:pPr/>
              <a:t>33</a:t>
            </a:fld>
            <a:endParaRPr lang="en-US"/>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97858" y="457200"/>
            <a:ext cx="4406900" cy="561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99443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43628C-F70C-4FC5-8CD7-CB51E9CF47F0}" type="slidenum">
              <a:rPr lang="en-US" smtClean="0"/>
              <a:pPr/>
              <a:t>34</a:t>
            </a:fld>
            <a:endParaRPr lang="en-US"/>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92375" y="606425"/>
            <a:ext cx="4159250" cy="5645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587098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43628C-F70C-4FC5-8CD7-CB51E9CF47F0}" type="slidenum">
              <a:rPr lang="en-US" smtClean="0"/>
              <a:pPr/>
              <a:t>35</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60625" y="457200"/>
            <a:ext cx="4222750" cy="5499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75222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43628C-F70C-4FC5-8CD7-CB51E9CF47F0}" type="slidenum">
              <a:rPr lang="en-US" smtClean="0"/>
              <a:pPr/>
              <a:t>36</a:t>
            </a:fld>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304800"/>
            <a:ext cx="4210050" cy="59274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025992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43628C-F70C-4FC5-8CD7-CB51E9CF47F0}" type="slidenum">
              <a:rPr lang="en-US" smtClean="0"/>
              <a:pPr/>
              <a:t>37</a:t>
            </a:fld>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0700" y="266700"/>
            <a:ext cx="5562600" cy="6324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857497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43628C-F70C-4FC5-8CD7-CB51E9CF47F0}" type="slidenum">
              <a:rPr lang="en-US" smtClean="0"/>
              <a:pPr/>
              <a:t>38</a:t>
            </a:fld>
            <a:endParaRPr lang="en-US"/>
          </a:p>
        </p:txBody>
      </p:sp>
      <p:sp>
        <p:nvSpPr>
          <p:cNvPr id="3" name="Rectangle 2"/>
          <p:cNvSpPr/>
          <p:nvPr/>
        </p:nvSpPr>
        <p:spPr>
          <a:xfrm>
            <a:off x="2286000" y="457200"/>
            <a:ext cx="3931013" cy="369332"/>
          </a:xfrm>
          <a:prstGeom prst="rect">
            <a:avLst/>
          </a:prstGeom>
        </p:spPr>
        <p:txBody>
          <a:bodyPr wrap="none">
            <a:spAutoFit/>
          </a:bodyPr>
          <a:lstStyle/>
          <a:p>
            <a:r>
              <a:rPr lang="en-US" b="1" u="sng" dirty="0"/>
              <a:t>Escargot – French version of hopscotch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914400"/>
            <a:ext cx="6220485"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178204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43628C-F70C-4FC5-8CD7-CB51E9CF47F0}" type="slidenum">
              <a:rPr lang="en-US" smtClean="0"/>
              <a:pPr/>
              <a:t>39</a:t>
            </a:fld>
            <a:endParaRPr 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81250" y="612775"/>
            <a:ext cx="4381500" cy="5632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77029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43628C-F70C-4FC5-8CD7-CB51E9CF47F0}" type="slidenum">
              <a:rPr lang="en-US" smtClean="0"/>
              <a:pPr/>
              <a:t>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xmlns="" val="3129161048"/>
              </p:ext>
            </p:extLst>
          </p:nvPr>
        </p:nvGraphicFramePr>
        <p:xfrm>
          <a:off x="990600" y="1447800"/>
          <a:ext cx="6628765" cy="3084576"/>
        </p:xfrm>
        <a:graphic>
          <a:graphicData uri="http://schemas.openxmlformats.org/drawingml/2006/table">
            <a:tbl>
              <a:tblPr firstRow="1" firstCol="1" bandRow="1">
                <a:tableStyleId>{5C22544A-7EE6-4342-B048-85BDC9FD1C3A}</a:tableStyleId>
              </a:tblPr>
              <a:tblGrid>
                <a:gridCol w="914400"/>
                <a:gridCol w="715645"/>
                <a:gridCol w="713105"/>
                <a:gridCol w="661670"/>
                <a:gridCol w="688975"/>
                <a:gridCol w="877570"/>
                <a:gridCol w="746760"/>
                <a:gridCol w="521335"/>
                <a:gridCol w="789305"/>
              </a:tblGrid>
              <a:tr h="0">
                <a:tc>
                  <a:txBody>
                    <a:bodyPr/>
                    <a:lstStyle/>
                    <a:p>
                      <a:pPr marL="0" marR="0" algn="ctr">
                        <a:lnSpc>
                          <a:spcPct val="115000"/>
                        </a:lnSpc>
                        <a:spcBef>
                          <a:spcPts val="0"/>
                        </a:spcBef>
                        <a:spcAft>
                          <a:spcPts val="0"/>
                        </a:spcAft>
                      </a:pPr>
                      <a:endParaRPr lang="en-US" sz="1000" dirty="0" smtClean="0">
                        <a:effectLst/>
                      </a:endParaRPr>
                    </a:p>
                    <a:p>
                      <a:pPr marL="0" marR="0" algn="ctr">
                        <a:lnSpc>
                          <a:spcPct val="115000"/>
                        </a:lnSpc>
                        <a:spcBef>
                          <a:spcPts val="0"/>
                        </a:spcBef>
                        <a:spcAft>
                          <a:spcPts val="0"/>
                        </a:spcAft>
                      </a:pPr>
                      <a:endParaRPr lang="en-US" sz="1200" dirty="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200">
                        <a:effectLst/>
                      </a:endParaRPr>
                    </a:p>
                    <a:p>
                      <a:pPr marL="0" marR="0" algn="ctr">
                        <a:lnSpc>
                          <a:spcPct val="115000"/>
                        </a:lnSpc>
                        <a:spcBef>
                          <a:spcPts val="0"/>
                        </a:spcBef>
                        <a:spcAft>
                          <a:spcPts val="0"/>
                        </a:spcAft>
                      </a:pPr>
                      <a:r>
                        <a:rPr lang="en-US" sz="1000">
                          <a:effectLst/>
                        </a:rPr>
                        <a:t>Opening</a:t>
                      </a:r>
                      <a:endParaRPr lang="en-US" sz="120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1000">
                          <a:effectLst/>
                        </a:rPr>
                        <a:t>Jordan</a:t>
                      </a:r>
                      <a:endParaRPr lang="en-US" sz="1200">
                        <a:effectLst/>
                      </a:endParaRPr>
                    </a:p>
                    <a:p>
                      <a:pPr marL="0" marR="0" algn="ctr">
                        <a:lnSpc>
                          <a:spcPct val="115000"/>
                        </a:lnSpc>
                        <a:spcBef>
                          <a:spcPts val="0"/>
                        </a:spcBef>
                        <a:spcAft>
                          <a:spcPts val="0"/>
                        </a:spcAft>
                      </a:pPr>
                      <a:r>
                        <a:rPr lang="en-US" sz="1000">
                          <a:effectLst/>
                        </a:rPr>
                        <a:t>(Heather,</a:t>
                      </a:r>
                      <a:br>
                        <a:rPr lang="en-US" sz="1000">
                          <a:effectLst/>
                        </a:rPr>
                      </a:br>
                      <a:r>
                        <a:rPr lang="en-US" sz="1000">
                          <a:effectLst/>
                        </a:rPr>
                        <a:t>Madison,</a:t>
                      </a:r>
                      <a:endParaRPr lang="en-US" sz="1200">
                        <a:effectLst/>
                      </a:endParaRPr>
                    </a:p>
                    <a:p>
                      <a:pPr marL="0" marR="0" algn="ctr">
                        <a:lnSpc>
                          <a:spcPct val="115000"/>
                        </a:lnSpc>
                        <a:spcBef>
                          <a:spcPts val="0"/>
                        </a:spcBef>
                        <a:spcAft>
                          <a:spcPts val="0"/>
                        </a:spcAft>
                      </a:pPr>
                      <a:r>
                        <a:rPr lang="en-US" sz="1000">
                          <a:effectLst/>
                        </a:rPr>
                        <a:t>Christine)</a:t>
                      </a:r>
                      <a:endParaRPr lang="en-US" sz="120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1000" dirty="0" smtClean="0">
                          <a:effectLst/>
                        </a:rPr>
                        <a:t>Thailand</a:t>
                      </a:r>
                      <a:endParaRPr lang="en-US" sz="1200" dirty="0">
                        <a:effectLst/>
                      </a:endParaRPr>
                    </a:p>
                    <a:p>
                      <a:pPr marL="0" marR="0" algn="ctr">
                        <a:lnSpc>
                          <a:spcPct val="115000"/>
                        </a:lnSpc>
                        <a:spcBef>
                          <a:spcPts val="0"/>
                        </a:spcBef>
                        <a:spcAft>
                          <a:spcPts val="0"/>
                        </a:spcAft>
                      </a:pPr>
                      <a:r>
                        <a:rPr lang="en-US" sz="1000" dirty="0">
                          <a:effectLst/>
                        </a:rPr>
                        <a:t>(Tracey,</a:t>
                      </a:r>
                      <a:br>
                        <a:rPr lang="en-US" sz="1000" dirty="0">
                          <a:effectLst/>
                        </a:rPr>
                      </a:br>
                      <a:r>
                        <a:rPr lang="en-US" sz="1000" dirty="0">
                          <a:effectLst/>
                        </a:rPr>
                        <a:t>Milann)</a:t>
                      </a:r>
                      <a:endParaRPr lang="en-US" sz="1200" dirty="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1000">
                          <a:effectLst/>
                        </a:rPr>
                        <a:t>Arctic Canada</a:t>
                      </a:r>
                      <a:endParaRPr lang="en-US" sz="1200">
                        <a:effectLst/>
                      </a:endParaRPr>
                    </a:p>
                    <a:p>
                      <a:pPr marL="0" marR="0" algn="ctr">
                        <a:lnSpc>
                          <a:spcPct val="115000"/>
                        </a:lnSpc>
                        <a:spcBef>
                          <a:spcPts val="0"/>
                        </a:spcBef>
                        <a:spcAft>
                          <a:spcPts val="0"/>
                        </a:spcAft>
                      </a:pPr>
                      <a:r>
                        <a:rPr lang="en-US" sz="1000">
                          <a:effectLst/>
                        </a:rPr>
                        <a:t>(Aubrey,</a:t>
                      </a:r>
                      <a:endParaRPr lang="en-US" sz="1200">
                        <a:effectLst/>
                      </a:endParaRPr>
                    </a:p>
                    <a:p>
                      <a:pPr marL="0" marR="0" algn="ctr">
                        <a:lnSpc>
                          <a:spcPct val="115000"/>
                        </a:lnSpc>
                        <a:spcBef>
                          <a:spcPts val="0"/>
                        </a:spcBef>
                        <a:spcAft>
                          <a:spcPts val="0"/>
                        </a:spcAft>
                      </a:pPr>
                      <a:r>
                        <a:rPr lang="en-US" sz="1000">
                          <a:effectLst/>
                        </a:rPr>
                        <a:t>Bethann)</a:t>
                      </a:r>
                      <a:endParaRPr lang="en-US" sz="120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1000">
                          <a:effectLst/>
                        </a:rPr>
                        <a:t>World of Girls Tell a Story</a:t>
                      </a:r>
                      <a:endParaRPr lang="en-US" sz="1200">
                        <a:effectLst/>
                      </a:endParaRPr>
                    </a:p>
                    <a:p>
                      <a:pPr marL="0" marR="0" algn="ctr">
                        <a:lnSpc>
                          <a:spcPct val="115000"/>
                        </a:lnSpc>
                        <a:spcBef>
                          <a:spcPts val="0"/>
                        </a:spcBef>
                        <a:spcAft>
                          <a:spcPts val="0"/>
                        </a:spcAft>
                      </a:pPr>
                      <a:r>
                        <a:rPr lang="en-US" sz="1000">
                          <a:effectLst/>
                        </a:rPr>
                        <a:t>(Faith,</a:t>
                      </a:r>
                      <a:endParaRPr lang="en-US" sz="1200">
                        <a:effectLst/>
                      </a:endParaRPr>
                    </a:p>
                    <a:p>
                      <a:pPr marL="0" marR="0" algn="ctr">
                        <a:lnSpc>
                          <a:spcPct val="115000"/>
                        </a:lnSpc>
                        <a:spcBef>
                          <a:spcPts val="0"/>
                        </a:spcBef>
                        <a:spcAft>
                          <a:spcPts val="0"/>
                        </a:spcAft>
                      </a:pPr>
                      <a:r>
                        <a:rPr lang="en-US" sz="1000">
                          <a:effectLst/>
                        </a:rPr>
                        <a:t>(Jeanine)</a:t>
                      </a:r>
                      <a:endParaRPr lang="en-US" sz="120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1000">
                          <a:effectLst/>
                        </a:rPr>
                        <a:t>Games</a:t>
                      </a:r>
                      <a:endParaRPr lang="en-US" sz="1200">
                        <a:effectLst/>
                      </a:endParaRPr>
                    </a:p>
                    <a:p>
                      <a:pPr marL="0" marR="0" algn="ctr">
                        <a:lnSpc>
                          <a:spcPct val="115000"/>
                        </a:lnSpc>
                        <a:spcBef>
                          <a:spcPts val="0"/>
                        </a:spcBef>
                        <a:spcAft>
                          <a:spcPts val="0"/>
                        </a:spcAft>
                      </a:pPr>
                      <a:r>
                        <a:rPr lang="en-US" sz="1000">
                          <a:effectLst/>
                        </a:rPr>
                        <a:t>(Kristen, Ava</a:t>
                      </a:r>
                      <a:endParaRPr lang="en-US" sz="1200">
                        <a:effectLst/>
                      </a:endParaRPr>
                    </a:p>
                    <a:p>
                      <a:pPr marL="0" marR="0" algn="ctr">
                        <a:lnSpc>
                          <a:spcPct val="115000"/>
                        </a:lnSpc>
                        <a:spcBef>
                          <a:spcPts val="0"/>
                        </a:spcBef>
                        <a:spcAft>
                          <a:spcPts val="0"/>
                        </a:spcAft>
                      </a:pPr>
                      <a:r>
                        <a:rPr lang="en-US" sz="1000">
                          <a:effectLst/>
                        </a:rPr>
                        <a:t>Melba)</a:t>
                      </a:r>
                      <a:endParaRPr lang="en-US" sz="120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1000" dirty="0">
                          <a:effectLst/>
                        </a:rPr>
                        <a:t> </a:t>
                      </a:r>
                      <a:endParaRPr lang="en-US" sz="1200" dirty="0">
                        <a:effectLst/>
                      </a:endParaRPr>
                    </a:p>
                    <a:p>
                      <a:pPr marL="0" marR="0" algn="ctr">
                        <a:lnSpc>
                          <a:spcPct val="115000"/>
                        </a:lnSpc>
                        <a:spcBef>
                          <a:spcPts val="0"/>
                        </a:spcBef>
                        <a:spcAft>
                          <a:spcPts val="0"/>
                        </a:spcAft>
                      </a:pPr>
                      <a:r>
                        <a:rPr lang="en-US" sz="1000" dirty="0">
                          <a:effectLst/>
                        </a:rPr>
                        <a:t>Closing</a:t>
                      </a:r>
                      <a:endParaRPr lang="en-US" sz="1200" dirty="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1000">
                          <a:effectLst/>
                        </a:rPr>
                        <a:t>Lunch</a:t>
                      </a:r>
                      <a:endParaRPr lang="en-US" sz="1200">
                        <a:effectLst/>
                      </a:endParaRPr>
                    </a:p>
                    <a:p>
                      <a:pPr marL="0" marR="0" algn="ctr">
                        <a:lnSpc>
                          <a:spcPct val="115000"/>
                        </a:lnSpc>
                        <a:spcBef>
                          <a:spcPts val="0"/>
                        </a:spcBef>
                        <a:spcAft>
                          <a:spcPts val="0"/>
                        </a:spcAft>
                      </a:pPr>
                      <a:r>
                        <a:rPr lang="en-US" sz="1000">
                          <a:effectLst/>
                        </a:rPr>
                        <a:t>(Melba/all)</a:t>
                      </a:r>
                      <a:endParaRPr lang="en-US" sz="1200">
                        <a:effectLst/>
                        <a:latin typeface="Times New Roman"/>
                        <a:ea typeface="Calibri"/>
                      </a:endParaRPr>
                    </a:p>
                  </a:txBody>
                  <a:tcPr marL="68580" marR="68580" marT="0" marB="0" anchor="ctr"/>
                </a:tc>
              </a:tr>
              <a:tr h="0">
                <a:tc>
                  <a:txBody>
                    <a:bodyPr/>
                    <a:lstStyle/>
                    <a:p>
                      <a:pPr marL="0" marR="0" algn="ctr">
                        <a:lnSpc>
                          <a:spcPct val="115000"/>
                        </a:lnSpc>
                        <a:spcBef>
                          <a:spcPts val="0"/>
                        </a:spcBef>
                        <a:spcAft>
                          <a:spcPts val="0"/>
                        </a:spcAft>
                      </a:pPr>
                      <a:r>
                        <a:rPr lang="en-US" sz="900" dirty="0">
                          <a:effectLst/>
                        </a:rPr>
                        <a:t> </a:t>
                      </a:r>
                      <a:endParaRPr lang="en-US" sz="1200" dirty="0">
                        <a:effectLst/>
                      </a:endParaRPr>
                    </a:p>
                    <a:p>
                      <a:pPr marL="0" marR="0" algn="ctr">
                        <a:lnSpc>
                          <a:spcPct val="115000"/>
                        </a:lnSpc>
                        <a:spcBef>
                          <a:spcPts val="0"/>
                        </a:spcBef>
                        <a:spcAft>
                          <a:spcPts val="0"/>
                        </a:spcAft>
                      </a:pPr>
                      <a:r>
                        <a:rPr lang="en-US" sz="900" dirty="0">
                          <a:effectLst/>
                        </a:rPr>
                        <a:t>10:00-10:30</a:t>
                      </a:r>
                      <a:endParaRPr lang="en-US" sz="1200" dirty="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900">
                          <a:effectLst/>
                        </a:rPr>
                        <a:t> </a:t>
                      </a:r>
                      <a:endParaRPr lang="en-US" sz="1200">
                        <a:effectLst/>
                      </a:endParaRPr>
                    </a:p>
                    <a:p>
                      <a:pPr marL="0" marR="0" algn="ctr">
                        <a:lnSpc>
                          <a:spcPct val="115000"/>
                        </a:lnSpc>
                        <a:spcBef>
                          <a:spcPts val="0"/>
                        </a:spcBef>
                        <a:spcAft>
                          <a:spcPts val="0"/>
                        </a:spcAft>
                      </a:pPr>
                      <a:r>
                        <a:rPr lang="en-US" sz="900">
                          <a:effectLst/>
                        </a:rPr>
                        <a:t>ALL</a:t>
                      </a:r>
                      <a:endParaRPr lang="en-US" sz="120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tc>
                <a:tc rowSpan="8">
                  <a:txBody>
                    <a:bodyPr/>
                    <a:lstStyle/>
                    <a:p>
                      <a:pPr marL="0" marR="0" algn="ctr">
                        <a:lnSpc>
                          <a:spcPct val="115000"/>
                        </a:lnSpc>
                        <a:spcBef>
                          <a:spcPts val="0"/>
                        </a:spcBef>
                        <a:spcAft>
                          <a:spcPts val="0"/>
                        </a:spcAft>
                      </a:pPr>
                      <a:r>
                        <a:rPr lang="en-US" sz="900">
                          <a:effectLst/>
                        </a:rPr>
                        <a:t>12:20-12:50pm</a:t>
                      </a:r>
                      <a:endParaRPr lang="en-US" sz="1200">
                        <a:effectLst/>
                      </a:endParaRPr>
                    </a:p>
                    <a:p>
                      <a:pPr marL="0" marR="0" algn="ctr">
                        <a:lnSpc>
                          <a:spcPct val="115000"/>
                        </a:lnSpc>
                        <a:spcBef>
                          <a:spcPts val="0"/>
                        </a:spcBef>
                        <a:spcAft>
                          <a:spcPts val="0"/>
                        </a:spcAft>
                      </a:pPr>
                      <a:r>
                        <a:rPr lang="en-US" sz="900">
                          <a:effectLst/>
                        </a:rPr>
                        <a:t>Everyone together</a:t>
                      </a:r>
                      <a:endParaRPr lang="en-US" sz="1200">
                        <a:effectLst/>
                        <a:latin typeface="Times New Roman"/>
                        <a:ea typeface="Calibri"/>
                      </a:endParaRPr>
                    </a:p>
                  </a:txBody>
                  <a:tcPr marL="68580" marR="68580" marT="0" marB="0"/>
                </a:tc>
              </a:tr>
              <a:tr h="0">
                <a:tc>
                  <a:txBody>
                    <a:bodyPr/>
                    <a:lstStyle/>
                    <a:p>
                      <a:pPr marL="0" marR="0" algn="ctr">
                        <a:lnSpc>
                          <a:spcPct val="115000"/>
                        </a:lnSpc>
                        <a:spcBef>
                          <a:spcPts val="0"/>
                        </a:spcBef>
                        <a:spcAft>
                          <a:spcPts val="0"/>
                        </a:spcAft>
                      </a:pPr>
                      <a:r>
                        <a:rPr lang="en-US" sz="900" dirty="0">
                          <a:effectLst/>
                        </a:rPr>
                        <a:t> </a:t>
                      </a:r>
                      <a:endParaRPr lang="en-US" sz="1200" dirty="0">
                        <a:effectLst/>
                      </a:endParaRPr>
                    </a:p>
                    <a:p>
                      <a:pPr marL="0" marR="0" algn="ctr">
                        <a:lnSpc>
                          <a:spcPct val="115000"/>
                        </a:lnSpc>
                        <a:spcBef>
                          <a:spcPts val="0"/>
                        </a:spcBef>
                        <a:spcAft>
                          <a:spcPts val="0"/>
                        </a:spcAft>
                      </a:pPr>
                      <a:r>
                        <a:rPr lang="en-US" sz="900" dirty="0">
                          <a:effectLst/>
                        </a:rPr>
                        <a:t>10:35-11:05</a:t>
                      </a:r>
                      <a:endParaRPr lang="en-US" sz="1200" dirty="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900">
                          <a:effectLst/>
                        </a:rPr>
                        <a:t>Yellow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Pink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Blue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Orange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Purple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tc>
                <a:tc vMerge="1">
                  <a:txBody>
                    <a:bodyPr/>
                    <a:lstStyle/>
                    <a:p>
                      <a:endParaRPr lang="en-US"/>
                    </a:p>
                  </a:txBody>
                  <a:tcPr/>
                </a:tc>
              </a:tr>
              <a:tr h="0">
                <a:tc>
                  <a:txBody>
                    <a:bodyPr/>
                    <a:lstStyle/>
                    <a:p>
                      <a:pPr marL="0" marR="0" algn="ctr">
                        <a:lnSpc>
                          <a:spcPct val="115000"/>
                        </a:lnSpc>
                        <a:spcBef>
                          <a:spcPts val="0"/>
                        </a:spcBef>
                        <a:spcAft>
                          <a:spcPts val="0"/>
                        </a:spcAft>
                      </a:pPr>
                      <a:r>
                        <a:rPr lang="en-US" sz="900">
                          <a:effectLst/>
                        </a:rPr>
                        <a:t> </a:t>
                      </a:r>
                      <a:endParaRPr lang="en-US" sz="1200">
                        <a:effectLst/>
                      </a:endParaRPr>
                    </a:p>
                    <a:p>
                      <a:pPr marL="0" marR="0" algn="ctr">
                        <a:lnSpc>
                          <a:spcPct val="115000"/>
                        </a:lnSpc>
                        <a:spcBef>
                          <a:spcPts val="0"/>
                        </a:spcBef>
                        <a:spcAft>
                          <a:spcPts val="0"/>
                        </a:spcAft>
                      </a:pPr>
                      <a:r>
                        <a:rPr lang="en-US" sz="900">
                          <a:effectLst/>
                        </a:rPr>
                        <a:t>11:10-11:40</a:t>
                      </a:r>
                      <a:endParaRPr lang="en-US" sz="120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Purple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Yellow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Pink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Blue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Orange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1000">
                          <a:effectLst/>
                        </a:rPr>
                        <a:t> </a:t>
                      </a:r>
                      <a:endParaRPr lang="en-US" sz="1200">
                        <a:effectLst/>
                        <a:latin typeface="Times New Roman"/>
                        <a:ea typeface="Calibri"/>
                      </a:endParaRPr>
                    </a:p>
                  </a:txBody>
                  <a:tcPr marL="68580" marR="68580" marT="0" marB="0" anchor="b"/>
                </a:tc>
                <a:tc vMerge="1">
                  <a:txBody>
                    <a:bodyPr/>
                    <a:lstStyle/>
                    <a:p>
                      <a:endParaRPr lang="en-US"/>
                    </a:p>
                  </a:txBody>
                  <a:tcPr/>
                </a:tc>
              </a:tr>
              <a:tr h="0">
                <a:tc>
                  <a:txBody>
                    <a:bodyPr/>
                    <a:lstStyle/>
                    <a:p>
                      <a:pPr marL="0" marR="0" algn="ctr">
                        <a:lnSpc>
                          <a:spcPct val="115000"/>
                        </a:lnSpc>
                        <a:spcBef>
                          <a:spcPts val="0"/>
                        </a:spcBef>
                        <a:spcAft>
                          <a:spcPts val="0"/>
                        </a:spcAft>
                      </a:pPr>
                      <a:r>
                        <a:rPr lang="en-US" sz="900">
                          <a:effectLst/>
                        </a:rPr>
                        <a:t> </a:t>
                      </a:r>
                      <a:endParaRPr lang="en-US" sz="1200">
                        <a:effectLst/>
                      </a:endParaRPr>
                    </a:p>
                    <a:p>
                      <a:pPr marL="0" marR="0" algn="ctr">
                        <a:lnSpc>
                          <a:spcPct val="115000"/>
                        </a:lnSpc>
                        <a:spcBef>
                          <a:spcPts val="0"/>
                        </a:spcBef>
                        <a:spcAft>
                          <a:spcPts val="0"/>
                        </a:spcAft>
                      </a:pPr>
                      <a:r>
                        <a:rPr lang="en-US" sz="900">
                          <a:effectLst/>
                        </a:rPr>
                        <a:t>11:45-12:15</a:t>
                      </a:r>
                      <a:endParaRPr lang="en-US" sz="120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dirty="0">
                          <a:effectLst/>
                        </a:rPr>
                        <a:t>Orange Team</a:t>
                      </a:r>
                      <a:endParaRPr lang="en-US" sz="1200" dirty="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Purple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Yellow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Pink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Blue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1000">
                          <a:effectLst/>
                        </a:rPr>
                        <a:t> </a:t>
                      </a:r>
                      <a:endParaRPr lang="en-US" sz="1200">
                        <a:effectLst/>
                        <a:latin typeface="Times New Roman"/>
                        <a:ea typeface="Calibri"/>
                      </a:endParaRPr>
                    </a:p>
                  </a:txBody>
                  <a:tcPr marL="68580" marR="68580" marT="0" marB="0" anchor="b"/>
                </a:tc>
                <a:tc vMerge="1">
                  <a:txBody>
                    <a:bodyPr/>
                    <a:lstStyle/>
                    <a:p>
                      <a:endParaRPr lang="en-US"/>
                    </a:p>
                  </a:txBody>
                  <a:tcPr/>
                </a:tc>
              </a:tr>
              <a:tr h="0">
                <a:tc>
                  <a:txBody>
                    <a:bodyPr/>
                    <a:lstStyle/>
                    <a:p>
                      <a:pPr marL="0" marR="0" algn="ctr">
                        <a:lnSpc>
                          <a:spcPct val="115000"/>
                        </a:lnSpc>
                        <a:spcBef>
                          <a:spcPts val="0"/>
                        </a:spcBef>
                        <a:spcAft>
                          <a:spcPts val="0"/>
                        </a:spcAft>
                      </a:pPr>
                      <a:r>
                        <a:rPr lang="en-US" sz="900">
                          <a:effectLst/>
                        </a:rPr>
                        <a:t>12:20-12:50</a:t>
                      </a:r>
                      <a:endParaRPr lang="en-US" sz="120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1000">
                          <a:effectLst/>
                        </a:rPr>
                        <a:t>Lunch</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1000" dirty="0">
                          <a:effectLst/>
                        </a:rPr>
                        <a:t>Lunch</a:t>
                      </a:r>
                      <a:endParaRPr lang="en-US" sz="1200" dirty="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1000">
                          <a:effectLst/>
                        </a:rPr>
                        <a:t>Lunch</a:t>
                      </a:r>
                      <a:endParaRPr lang="en-US" sz="120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1000">
                          <a:effectLst/>
                        </a:rPr>
                        <a:t>Lunch</a:t>
                      </a:r>
                      <a:endParaRPr lang="en-US" sz="120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1000">
                          <a:effectLst/>
                        </a:rPr>
                        <a:t>Lunch</a:t>
                      </a:r>
                      <a:endParaRPr lang="en-US" sz="120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1000">
                          <a:effectLst/>
                        </a:rPr>
                        <a:t>Lunch</a:t>
                      </a:r>
                      <a:endParaRPr lang="en-US" sz="1200">
                        <a:effectLst/>
                        <a:latin typeface="Times New Roman"/>
                        <a:ea typeface="Calibri"/>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200">
                        <a:effectLst/>
                        <a:latin typeface="Times New Roman"/>
                        <a:ea typeface="Calibri"/>
                      </a:endParaRPr>
                    </a:p>
                  </a:txBody>
                  <a:tcPr marL="68580" marR="68580" marT="0" marB="0"/>
                </a:tc>
                <a:tc vMerge="1">
                  <a:txBody>
                    <a:bodyPr/>
                    <a:lstStyle/>
                    <a:p>
                      <a:endParaRPr lang="en-US"/>
                    </a:p>
                  </a:txBody>
                  <a:tcPr/>
                </a:tc>
              </a:tr>
              <a:tr h="0">
                <a:tc>
                  <a:txBody>
                    <a:bodyPr/>
                    <a:lstStyle/>
                    <a:p>
                      <a:pPr marL="0" marR="0" algn="ctr">
                        <a:lnSpc>
                          <a:spcPct val="115000"/>
                        </a:lnSpc>
                        <a:spcBef>
                          <a:spcPts val="0"/>
                        </a:spcBef>
                        <a:spcAft>
                          <a:spcPts val="0"/>
                        </a:spcAft>
                      </a:pPr>
                      <a:r>
                        <a:rPr lang="en-US" sz="900">
                          <a:effectLst/>
                        </a:rPr>
                        <a:t> </a:t>
                      </a:r>
                      <a:endParaRPr lang="en-US" sz="1200">
                        <a:effectLst/>
                      </a:endParaRPr>
                    </a:p>
                    <a:p>
                      <a:pPr marL="0" marR="0" algn="ctr">
                        <a:lnSpc>
                          <a:spcPct val="115000"/>
                        </a:lnSpc>
                        <a:spcBef>
                          <a:spcPts val="0"/>
                        </a:spcBef>
                        <a:spcAft>
                          <a:spcPts val="0"/>
                        </a:spcAft>
                      </a:pPr>
                      <a:r>
                        <a:rPr lang="en-US" sz="900">
                          <a:effectLst/>
                        </a:rPr>
                        <a:t>12:55-1:25</a:t>
                      </a:r>
                      <a:endParaRPr lang="en-US" sz="120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dirty="0">
                          <a:effectLst/>
                        </a:rPr>
                        <a:t>Blue Team</a:t>
                      </a:r>
                      <a:endParaRPr lang="en-US" sz="1200" dirty="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Orange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Purple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Yellow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Pink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1000">
                          <a:effectLst/>
                        </a:rPr>
                        <a:t> </a:t>
                      </a:r>
                      <a:endParaRPr lang="en-US" sz="1200">
                        <a:effectLst/>
                        <a:latin typeface="Times New Roman"/>
                        <a:ea typeface="Calibri"/>
                      </a:endParaRPr>
                    </a:p>
                  </a:txBody>
                  <a:tcPr marL="68580" marR="68580" marT="0" marB="0" anchor="b"/>
                </a:tc>
                <a:tc vMerge="1">
                  <a:txBody>
                    <a:bodyPr/>
                    <a:lstStyle/>
                    <a:p>
                      <a:endParaRPr lang="en-US"/>
                    </a:p>
                  </a:txBody>
                  <a:tcPr/>
                </a:tc>
              </a:tr>
              <a:tr h="280099">
                <a:tc>
                  <a:txBody>
                    <a:bodyPr/>
                    <a:lstStyle/>
                    <a:p>
                      <a:pPr marL="0" marR="0" algn="ctr">
                        <a:lnSpc>
                          <a:spcPct val="115000"/>
                        </a:lnSpc>
                        <a:spcBef>
                          <a:spcPts val="0"/>
                        </a:spcBef>
                        <a:spcAft>
                          <a:spcPts val="0"/>
                        </a:spcAft>
                      </a:pPr>
                      <a:r>
                        <a:rPr lang="en-US" sz="900">
                          <a:effectLst/>
                        </a:rPr>
                        <a:t> </a:t>
                      </a:r>
                      <a:endParaRPr lang="en-US" sz="1200">
                        <a:effectLst/>
                      </a:endParaRPr>
                    </a:p>
                    <a:p>
                      <a:pPr marL="0" marR="0" algn="ctr">
                        <a:lnSpc>
                          <a:spcPct val="115000"/>
                        </a:lnSpc>
                        <a:spcBef>
                          <a:spcPts val="0"/>
                        </a:spcBef>
                        <a:spcAft>
                          <a:spcPts val="0"/>
                        </a:spcAft>
                      </a:pPr>
                      <a:r>
                        <a:rPr lang="en-US" sz="900">
                          <a:effectLst/>
                        </a:rPr>
                        <a:t>1:30-2:00</a:t>
                      </a:r>
                      <a:endParaRPr lang="en-US" sz="120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dirty="0">
                          <a:effectLst/>
                        </a:rPr>
                        <a:t>Pink Team</a:t>
                      </a:r>
                      <a:endParaRPr lang="en-US" sz="1200" dirty="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Blue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Orange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Purple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Yellow Team</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vMerge="1">
                  <a:txBody>
                    <a:bodyPr/>
                    <a:lstStyle/>
                    <a:p>
                      <a:endParaRPr lang="en-US"/>
                    </a:p>
                  </a:txBody>
                  <a:tcPr/>
                </a:tc>
              </a:tr>
              <a:tr h="0">
                <a:tc>
                  <a:txBody>
                    <a:bodyPr/>
                    <a:lstStyle/>
                    <a:p>
                      <a:pPr marL="0" marR="0" algn="ctr">
                        <a:lnSpc>
                          <a:spcPct val="115000"/>
                        </a:lnSpc>
                        <a:spcBef>
                          <a:spcPts val="0"/>
                        </a:spcBef>
                        <a:spcAft>
                          <a:spcPts val="0"/>
                        </a:spcAft>
                      </a:pPr>
                      <a:r>
                        <a:rPr lang="en-US" sz="900">
                          <a:effectLst/>
                        </a:rPr>
                        <a:t> </a:t>
                      </a:r>
                      <a:endParaRPr lang="en-US" sz="1200">
                        <a:effectLst/>
                      </a:endParaRPr>
                    </a:p>
                    <a:p>
                      <a:pPr marL="0" marR="0" algn="ctr">
                        <a:lnSpc>
                          <a:spcPct val="115000"/>
                        </a:lnSpc>
                        <a:spcBef>
                          <a:spcPts val="0"/>
                        </a:spcBef>
                        <a:spcAft>
                          <a:spcPts val="0"/>
                        </a:spcAft>
                      </a:pPr>
                      <a:r>
                        <a:rPr lang="en-US" sz="900">
                          <a:effectLst/>
                        </a:rPr>
                        <a:t>2:05-2:30</a:t>
                      </a:r>
                      <a:endParaRPr lang="en-US" sz="1200">
                        <a:effectLst/>
                        <a:latin typeface="Times New Roman"/>
                        <a:ea typeface="Calibri"/>
                      </a:endParaRPr>
                    </a:p>
                  </a:txBody>
                  <a:tcPr marL="68580" marR="68580" marT="0" marB="0" anchor="ctr"/>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dirty="0">
                          <a:effectLst/>
                        </a:rPr>
                        <a:t> </a:t>
                      </a:r>
                      <a:endParaRPr lang="en-US" sz="1200" dirty="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a:effectLst/>
                        </a:rPr>
                        <a:t> </a:t>
                      </a:r>
                      <a:endParaRPr lang="en-US" sz="1200">
                        <a:effectLst/>
                        <a:latin typeface="Times New Roman"/>
                        <a:ea typeface="Calibri"/>
                      </a:endParaRPr>
                    </a:p>
                  </a:txBody>
                  <a:tcPr marL="68580" marR="68580" marT="0" marB="0" anchor="b"/>
                </a:tc>
                <a:tc>
                  <a:txBody>
                    <a:bodyPr/>
                    <a:lstStyle/>
                    <a:p>
                      <a:pPr marL="0" marR="0" algn="ctr">
                        <a:lnSpc>
                          <a:spcPct val="115000"/>
                        </a:lnSpc>
                        <a:spcBef>
                          <a:spcPts val="0"/>
                        </a:spcBef>
                        <a:spcAft>
                          <a:spcPts val="0"/>
                        </a:spcAft>
                      </a:pPr>
                      <a:r>
                        <a:rPr lang="en-US" sz="900" dirty="0">
                          <a:effectLst/>
                        </a:rPr>
                        <a:t>ALL</a:t>
                      </a:r>
                      <a:endParaRPr lang="en-US" sz="1200" dirty="0">
                        <a:effectLst/>
                        <a:latin typeface="Times New Roman"/>
                        <a:ea typeface="Calibri"/>
                      </a:endParaRPr>
                    </a:p>
                  </a:txBody>
                  <a:tcPr marL="68580" marR="68580" marT="0" marB="0" anchor="b"/>
                </a:tc>
                <a:tc vMerge="1">
                  <a:txBody>
                    <a:bodyPr/>
                    <a:lstStyle/>
                    <a:p>
                      <a:endParaRPr lang="en-US"/>
                    </a:p>
                  </a:txBody>
                  <a:tcPr/>
                </a:tc>
              </a:tr>
            </a:tbl>
          </a:graphicData>
        </a:graphic>
      </p:graphicFrame>
      <p:sp>
        <p:nvSpPr>
          <p:cNvPr id="2" name="TextBox 1"/>
          <p:cNvSpPr txBox="1"/>
          <p:nvPr/>
        </p:nvSpPr>
        <p:spPr>
          <a:xfrm>
            <a:off x="1371600" y="772180"/>
            <a:ext cx="5867400" cy="523220"/>
          </a:xfrm>
          <a:prstGeom prst="rect">
            <a:avLst/>
          </a:prstGeom>
          <a:noFill/>
        </p:spPr>
        <p:txBody>
          <a:bodyPr wrap="square" rtlCol="0">
            <a:spAutoFit/>
          </a:bodyPr>
          <a:lstStyle/>
          <a:p>
            <a:pPr algn="ctr"/>
            <a:r>
              <a:rPr lang="en-US" sz="2800" b="1" u="sng" dirty="0" smtClean="0"/>
              <a:t>Rotation Schedule</a:t>
            </a:r>
            <a:endParaRPr lang="en-US" sz="2800" b="1" u="sng" dirty="0"/>
          </a:p>
        </p:txBody>
      </p:sp>
    </p:spTree>
    <p:extLst>
      <p:ext uri="{BB962C8B-B14F-4D97-AF65-F5344CB8AC3E}">
        <p14:creationId xmlns:p14="http://schemas.microsoft.com/office/powerpoint/2010/main" xmlns="" val="395792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43628C-F70C-4FC5-8CD7-CB51E9CF47F0}" type="slidenum">
              <a:rPr lang="en-US" smtClean="0"/>
              <a:pPr/>
              <a:t>40</a:t>
            </a:fld>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228600"/>
            <a:ext cx="1606550" cy="4908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399" y="4600575"/>
            <a:ext cx="8315325" cy="1876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8200" y="770792"/>
            <a:ext cx="3091691" cy="2400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22490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810549"/>
            <a:ext cx="6172200" cy="1323439"/>
          </a:xfrm>
          <a:prstGeom prst="rect">
            <a:avLst/>
          </a:prstGeom>
          <a:noFill/>
          <a:ln w="50800">
            <a:solidFill>
              <a:schemeClr val="tx1"/>
            </a:solidFill>
          </a:ln>
        </p:spPr>
        <p:txBody>
          <a:bodyPr wrap="square" rtlCol="0">
            <a:spAutoFit/>
          </a:bodyPr>
          <a:lstStyle/>
          <a:p>
            <a:pPr algn="ctr"/>
            <a:r>
              <a:rPr lang="en-US" sz="4000" b="1" dirty="0" smtClean="0"/>
              <a:t>Resource </a:t>
            </a:r>
          </a:p>
          <a:p>
            <a:pPr algn="ctr"/>
            <a:r>
              <a:rPr lang="en-US" sz="4000" b="1" dirty="0" smtClean="0"/>
              <a:t>Appendix</a:t>
            </a:r>
            <a:endParaRPr lang="en-US" sz="4000" b="1" dirty="0"/>
          </a:p>
        </p:txBody>
      </p:sp>
      <p:sp>
        <p:nvSpPr>
          <p:cNvPr id="3" name="Slide Number Placeholder 2"/>
          <p:cNvSpPr>
            <a:spLocks noGrp="1"/>
          </p:cNvSpPr>
          <p:nvPr>
            <p:ph type="sldNum" sz="quarter" idx="12"/>
          </p:nvPr>
        </p:nvSpPr>
        <p:spPr/>
        <p:txBody>
          <a:bodyPr/>
          <a:lstStyle/>
          <a:p>
            <a:fld id="{F543628C-F70C-4FC5-8CD7-CB51E9CF47F0}" type="slidenum">
              <a:rPr lang="en-US" smtClean="0"/>
              <a:pPr/>
              <a:t>41</a:t>
            </a:fld>
            <a:endParaRPr lang="en-US"/>
          </a:p>
        </p:txBody>
      </p:sp>
    </p:spTree>
    <p:extLst>
      <p:ext uri="{BB962C8B-B14F-4D97-AF65-F5344CB8AC3E}">
        <p14:creationId xmlns:p14="http://schemas.microsoft.com/office/powerpoint/2010/main" xmlns="" val="14664781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76388" y="1162050"/>
            <a:ext cx="5991225" cy="4533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5000" y="5715000"/>
            <a:ext cx="508635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42</a:t>
            </a:fld>
            <a:endParaRPr lang="en-US"/>
          </a:p>
        </p:txBody>
      </p:sp>
    </p:spTree>
    <p:extLst>
      <p:ext uri="{BB962C8B-B14F-4D97-AF65-F5344CB8AC3E}">
        <p14:creationId xmlns:p14="http://schemas.microsoft.com/office/powerpoint/2010/main" xmlns="" val="1956672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228600"/>
            <a:ext cx="6487928" cy="49405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981200" y="5486400"/>
            <a:ext cx="5105400" cy="769441"/>
          </a:xfrm>
          <a:prstGeom prst="rect">
            <a:avLst/>
          </a:prstGeom>
          <a:noFill/>
        </p:spPr>
        <p:txBody>
          <a:bodyPr wrap="square" rtlCol="0">
            <a:spAutoFit/>
          </a:bodyPr>
          <a:lstStyle/>
          <a:p>
            <a:pPr algn="ctr"/>
            <a:r>
              <a:rPr lang="en-US" sz="4400" b="1" dirty="0" smtClean="0"/>
              <a:t>JORDAN</a:t>
            </a:r>
            <a:endParaRPr lang="en-US" sz="4400" b="1" dirty="0"/>
          </a:p>
        </p:txBody>
      </p:sp>
      <p:sp>
        <p:nvSpPr>
          <p:cNvPr id="3" name="Slide Number Placeholder 2"/>
          <p:cNvSpPr>
            <a:spLocks noGrp="1"/>
          </p:cNvSpPr>
          <p:nvPr>
            <p:ph type="sldNum" sz="quarter" idx="12"/>
          </p:nvPr>
        </p:nvSpPr>
        <p:spPr/>
        <p:txBody>
          <a:bodyPr/>
          <a:lstStyle/>
          <a:p>
            <a:fld id="{F543628C-F70C-4FC5-8CD7-CB51E9CF47F0}" type="slidenum">
              <a:rPr lang="en-US" smtClean="0"/>
              <a:pPr/>
              <a:t>43</a:t>
            </a:fld>
            <a:endParaRPr lang="en-US"/>
          </a:p>
        </p:txBody>
      </p:sp>
    </p:spTree>
    <p:extLst>
      <p:ext uri="{BB962C8B-B14F-4D97-AF65-F5344CB8AC3E}">
        <p14:creationId xmlns:p14="http://schemas.microsoft.com/office/powerpoint/2010/main" xmlns="" val="32543322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09800" y="152400"/>
            <a:ext cx="4724101" cy="4876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2057400" y="5334000"/>
            <a:ext cx="5181600" cy="769441"/>
          </a:xfrm>
          <a:prstGeom prst="rect">
            <a:avLst/>
          </a:prstGeom>
          <a:noFill/>
        </p:spPr>
        <p:txBody>
          <a:bodyPr wrap="square" rtlCol="0">
            <a:spAutoFit/>
          </a:bodyPr>
          <a:lstStyle/>
          <a:p>
            <a:pPr algn="ctr"/>
            <a:r>
              <a:rPr lang="en-US" sz="4400" b="1" dirty="0" smtClean="0"/>
              <a:t>Thailand</a:t>
            </a:r>
            <a:endParaRPr lang="en-US" sz="4400" b="1" dirty="0"/>
          </a:p>
        </p:txBody>
      </p:sp>
      <p:sp>
        <p:nvSpPr>
          <p:cNvPr id="4" name="Slide Number Placeholder 3"/>
          <p:cNvSpPr>
            <a:spLocks noGrp="1"/>
          </p:cNvSpPr>
          <p:nvPr>
            <p:ph type="sldNum" sz="quarter" idx="12"/>
          </p:nvPr>
        </p:nvSpPr>
        <p:spPr/>
        <p:txBody>
          <a:bodyPr/>
          <a:lstStyle/>
          <a:p>
            <a:fld id="{F543628C-F70C-4FC5-8CD7-CB51E9CF47F0}" type="slidenum">
              <a:rPr lang="en-US" smtClean="0"/>
              <a:pPr/>
              <a:t>44</a:t>
            </a:fld>
            <a:endParaRPr lang="en-US"/>
          </a:p>
        </p:txBody>
      </p:sp>
    </p:spTree>
    <p:extLst>
      <p:ext uri="{BB962C8B-B14F-4D97-AF65-F5344CB8AC3E}">
        <p14:creationId xmlns:p14="http://schemas.microsoft.com/office/powerpoint/2010/main" xmlns="" val="38101020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457200"/>
            <a:ext cx="6522644" cy="47665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219200" y="5410200"/>
            <a:ext cx="6522644" cy="769441"/>
          </a:xfrm>
          <a:prstGeom prst="rect">
            <a:avLst/>
          </a:prstGeom>
          <a:noFill/>
        </p:spPr>
        <p:txBody>
          <a:bodyPr wrap="square" rtlCol="0">
            <a:spAutoFit/>
          </a:bodyPr>
          <a:lstStyle/>
          <a:p>
            <a:pPr algn="ctr"/>
            <a:r>
              <a:rPr lang="en-US" sz="4400" b="1" dirty="0" smtClean="0"/>
              <a:t>Arctic Canada</a:t>
            </a:r>
            <a:endParaRPr lang="en-US" sz="4400" b="1" dirty="0"/>
          </a:p>
        </p:txBody>
      </p:sp>
      <p:sp>
        <p:nvSpPr>
          <p:cNvPr id="3" name="Slide Number Placeholder 2"/>
          <p:cNvSpPr>
            <a:spLocks noGrp="1"/>
          </p:cNvSpPr>
          <p:nvPr>
            <p:ph type="sldNum" sz="quarter" idx="12"/>
          </p:nvPr>
        </p:nvSpPr>
        <p:spPr/>
        <p:txBody>
          <a:bodyPr/>
          <a:lstStyle/>
          <a:p>
            <a:fld id="{F543628C-F70C-4FC5-8CD7-CB51E9CF47F0}" type="slidenum">
              <a:rPr lang="en-US" smtClean="0"/>
              <a:pPr/>
              <a:t>45</a:t>
            </a:fld>
            <a:endParaRPr lang="en-US"/>
          </a:p>
        </p:txBody>
      </p:sp>
    </p:spTree>
    <p:extLst>
      <p:ext uri="{BB962C8B-B14F-4D97-AF65-F5344CB8AC3E}">
        <p14:creationId xmlns:p14="http://schemas.microsoft.com/office/powerpoint/2010/main" xmlns="" val="31268850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381000"/>
            <a:ext cx="3660257" cy="2547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50114" y="489807"/>
            <a:ext cx="3660257" cy="2547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5686" y="3581400"/>
            <a:ext cx="3660257" cy="2547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67200" y="3581400"/>
            <a:ext cx="3660257" cy="2547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46</a:t>
            </a:fld>
            <a:endParaRPr lang="en-US"/>
          </a:p>
        </p:txBody>
      </p:sp>
    </p:spTree>
    <p:extLst>
      <p:ext uri="{BB962C8B-B14F-4D97-AF65-F5344CB8AC3E}">
        <p14:creationId xmlns:p14="http://schemas.microsoft.com/office/powerpoint/2010/main" xmlns="" val="37143470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71064"/>
            <a:ext cx="3032352" cy="3130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1130229" y="2865571"/>
            <a:ext cx="1808914" cy="369332"/>
          </a:xfrm>
          <a:prstGeom prst="rect">
            <a:avLst/>
          </a:prstGeom>
          <a:noFill/>
        </p:spPr>
        <p:txBody>
          <a:bodyPr wrap="square" rtlCol="0">
            <a:spAutoFit/>
          </a:bodyPr>
          <a:lstStyle/>
          <a:p>
            <a:pPr algn="ctr"/>
            <a:r>
              <a:rPr lang="en-US" dirty="0" smtClean="0"/>
              <a:t>Flag of Thailand</a:t>
            </a:r>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200" y="78190"/>
            <a:ext cx="3032352" cy="3130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5530913" y="2856608"/>
            <a:ext cx="1808914" cy="369332"/>
          </a:xfrm>
          <a:prstGeom prst="rect">
            <a:avLst/>
          </a:prstGeom>
          <a:noFill/>
        </p:spPr>
        <p:txBody>
          <a:bodyPr wrap="square" rtlCol="0">
            <a:spAutoFit/>
          </a:bodyPr>
          <a:lstStyle/>
          <a:p>
            <a:pPr algn="ctr"/>
            <a:r>
              <a:rPr lang="en-US" dirty="0" smtClean="0"/>
              <a:t>Flag of Thailand</a:t>
            </a:r>
            <a:endParaRPr lang="en-US"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3352800"/>
            <a:ext cx="3032352" cy="3130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Box 10"/>
          <p:cNvSpPr txBox="1"/>
          <p:nvPr/>
        </p:nvSpPr>
        <p:spPr>
          <a:xfrm>
            <a:off x="1282629" y="6142171"/>
            <a:ext cx="1808914" cy="369332"/>
          </a:xfrm>
          <a:prstGeom prst="rect">
            <a:avLst/>
          </a:prstGeom>
          <a:noFill/>
        </p:spPr>
        <p:txBody>
          <a:bodyPr wrap="square" rtlCol="0">
            <a:spAutoFit/>
          </a:bodyPr>
          <a:lstStyle/>
          <a:p>
            <a:pPr algn="ctr"/>
            <a:r>
              <a:rPr lang="en-US" dirty="0" smtClean="0"/>
              <a:t>Flag of Thailand</a:t>
            </a:r>
            <a:endParaRPr lang="en-US" dirty="0"/>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3354790"/>
            <a:ext cx="3032352" cy="3130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5683313" y="6133208"/>
            <a:ext cx="1808914" cy="369332"/>
          </a:xfrm>
          <a:prstGeom prst="rect">
            <a:avLst/>
          </a:prstGeom>
          <a:noFill/>
        </p:spPr>
        <p:txBody>
          <a:bodyPr wrap="square" rtlCol="0">
            <a:spAutoFit/>
          </a:bodyPr>
          <a:lstStyle/>
          <a:p>
            <a:pPr algn="ctr"/>
            <a:r>
              <a:rPr lang="en-US" dirty="0" smtClean="0"/>
              <a:t>Flag of Thailand</a:t>
            </a:r>
            <a:endParaRPr lang="en-US" dirty="0"/>
          </a:p>
        </p:txBody>
      </p:sp>
      <p:sp>
        <p:nvSpPr>
          <p:cNvPr id="2" name="Slide Number Placeholder 1"/>
          <p:cNvSpPr>
            <a:spLocks noGrp="1"/>
          </p:cNvSpPr>
          <p:nvPr>
            <p:ph type="sldNum" sz="quarter" idx="12"/>
          </p:nvPr>
        </p:nvSpPr>
        <p:spPr/>
        <p:txBody>
          <a:bodyPr/>
          <a:lstStyle/>
          <a:p>
            <a:fld id="{F543628C-F70C-4FC5-8CD7-CB51E9CF47F0}" type="slidenum">
              <a:rPr lang="en-US" smtClean="0"/>
              <a:pPr/>
              <a:t>47</a:t>
            </a:fld>
            <a:endParaRPr lang="en-US"/>
          </a:p>
        </p:txBody>
      </p:sp>
    </p:spTree>
    <p:extLst>
      <p:ext uri="{BB962C8B-B14F-4D97-AF65-F5344CB8AC3E}">
        <p14:creationId xmlns:p14="http://schemas.microsoft.com/office/powerpoint/2010/main" xmlns="" val="15398018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381000"/>
            <a:ext cx="2903696" cy="21219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14949" y="370114"/>
            <a:ext cx="2665892" cy="19481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4502" y="3537857"/>
            <a:ext cx="2666427" cy="19485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199" y="3472542"/>
            <a:ext cx="2755805" cy="20138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844502" y="2133600"/>
            <a:ext cx="1974898" cy="369332"/>
          </a:xfrm>
          <a:prstGeom prst="rect">
            <a:avLst/>
          </a:prstGeom>
          <a:noFill/>
        </p:spPr>
        <p:txBody>
          <a:bodyPr wrap="square" rtlCol="0">
            <a:spAutoFit/>
          </a:bodyPr>
          <a:lstStyle/>
          <a:p>
            <a:r>
              <a:rPr lang="en-US" dirty="0" smtClean="0"/>
              <a:t>Arctic Canada Flag</a:t>
            </a:r>
            <a:endParaRPr lang="en-US" dirty="0"/>
          </a:p>
        </p:txBody>
      </p:sp>
      <p:sp>
        <p:nvSpPr>
          <p:cNvPr id="7" name="TextBox 6"/>
          <p:cNvSpPr txBox="1"/>
          <p:nvPr/>
        </p:nvSpPr>
        <p:spPr>
          <a:xfrm>
            <a:off x="5314949" y="1992868"/>
            <a:ext cx="1974898" cy="369332"/>
          </a:xfrm>
          <a:prstGeom prst="rect">
            <a:avLst/>
          </a:prstGeom>
          <a:noFill/>
        </p:spPr>
        <p:txBody>
          <a:bodyPr wrap="square" rtlCol="0">
            <a:spAutoFit/>
          </a:bodyPr>
          <a:lstStyle/>
          <a:p>
            <a:r>
              <a:rPr lang="en-US" dirty="0" smtClean="0"/>
              <a:t>Arctic Canada Flag</a:t>
            </a:r>
            <a:endParaRPr lang="en-US" dirty="0"/>
          </a:p>
        </p:txBody>
      </p:sp>
      <p:sp>
        <p:nvSpPr>
          <p:cNvPr id="8" name="TextBox 7"/>
          <p:cNvSpPr txBox="1"/>
          <p:nvPr/>
        </p:nvSpPr>
        <p:spPr>
          <a:xfrm>
            <a:off x="844502" y="5138057"/>
            <a:ext cx="1974898" cy="369332"/>
          </a:xfrm>
          <a:prstGeom prst="rect">
            <a:avLst/>
          </a:prstGeom>
          <a:noFill/>
        </p:spPr>
        <p:txBody>
          <a:bodyPr wrap="square" rtlCol="0">
            <a:spAutoFit/>
          </a:bodyPr>
          <a:lstStyle/>
          <a:p>
            <a:r>
              <a:rPr lang="en-US" dirty="0" smtClean="0"/>
              <a:t>Arctic Canada Flag</a:t>
            </a:r>
            <a:endParaRPr lang="en-US" dirty="0"/>
          </a:p>
        </p:txBody>
      </p:sp>
      <p:sp>
        <p:nvSpPr>
          <p:cNvPr id="9" name="TextBox 8"/>
          <p:cNvSpPr txBox="1"/>
          <p:nvPr/>
        </p:nvSpPr>
        <p:spPr>
          <a:xfrm>
            <a:off x="5029199" y="5117067"/>
            <a:ext cx="1974898" cy="369332"/>
          </a:xfrm>
          <a:prstGeom prst="rect">
            <a:avLst/>
          </a:prstGeom>
          <a:noFill/>
        </p:spPr>
        <p:txBody>
          <a:bodyPr wrap="square" rtlCol="0">
            <a:spAutoFit/>
          </a:bodyPr>
          <a:lstStyle/>
          <a:p>
            <a:r>
              <a:rPr lang="en-US" dirty="0" smtClean="0"/>
              <a:t>Arctic Canada Flag</a:t>
            </a:r>
            <a:endParaRPr lang="en-US" dirty="0"/>
          </a:p>
        </p:txBody>
      </p:sp>
      <p:sp>
        <p:nvSpPr>
          <p:cNvPr id="6" name="Slide Number Placeholder 5"/>
          <p:cNvSpPr>
            <a:spLocks noGrp="1"/>
          </p:cNvSpPr>
          <p:nvPr>
            <p:ph type="sldNum" sz="quarter" idx="12"/>
          </p:nvPr>
        </p:nvSpPr>
        <p:spPr/>
        <p:txBody>
          <a:bodyPr/>
          <a:lstStyle/>
          <a:p>
            <a:fld id="{F543628C-F70C-4FC5-8CD7-CB51E9CF47F0}" type="slidenum">
              <a:rPr lang="en-US" smtClean="0"/>
              <a:pPr/>
              <a:t>48</a:t>
            </a:fld>
            <a:endParaRPr lang="en-US"/>
          </a:p>
        </p:txBody>
      </p:sp>
    </p:spTree>
    <p:extLst>
      <p:ext uri="{BB962C8B-B14F-4D97-AF65-F5344CB8AC3E}">
        <p14:creationId xmlns:p14="http://schemas.microsoft.com/office/powerpoint/2010/main" xmlns="" val="33463476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685800"/>
            <a:ext cx="4829175" cy="15931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9743" y="2362200"/>
            <a:ext cx="4800600" cy="18602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400" y="676275"/>
            <a:ext cx="3495675" cy="2752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09495" y="3733800"/>
            <a:ext cx="3555230" cy="2362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00200" y="4298633"/>
            <a:ext cx="2456108" cy="2443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457200" y="228600"/>
            <a:ext cx="1828800" cy="369332"/>
          </a:xfrm>
          <a:prstGeom prst="rect">
            <a:avLst/>
          </a:prstGeom>
          <a:noFill/>
        </p:spPr>
        <p:txBody>
          <a:bodyPr wrap="square" rtlCol="0">
            <a:spAutoFit/>
          </a:bodyPr>
          <a:lstStyle/>
          <a:p>
            <a:r>
              <a:rPr lang="en-US" dirty="0" smtClean="0"/>
              <a:t>Arctic Canada</a:t>
            </a:r>
            <a:endParaRPr lang="en-US" dirty="0"/>
          </a:p>
        </p:txBody>
      </p:sp>
      <p:sp>
        <p:nvSpPr>
          <p:cNvPr id="3" name="Slide Number Placeholder 2"/>
          <p:cNvSpPr>
            <a:spLocks noGrp="1"/>
          </p:cNvSpPr>
          <p:nvPr>
            <p:ph type="sldNum" sz="quarter" idx="12"/>
          </p:nvPr>
        </p:nvSpPr>
        <p:spPr/>
        <p:txBody>
          <a:bodyPr/>
          <a:lstStyle/>
          <a:p>
            <a:fld id="{F543628C-F70C-4FC5-8CD7-CB51E9CF47F0}" type="slidenum">
              <a:rPr lang="en-US" smtClean="0"/>
              <a:pPr/>
              <a:t>49</a:t>
            </a:fld>
            <a:endParaRPr lang="en-US"/>
          </a:p>
        </p:txBody>
      </p:sp>
    </p:spTree>
    <p:extLst>
      <p:ext uri="{BB962C8B-B14F-4D97-AF65-F5344CB8AC3E}">
        <p14:creationId xmlns:p14="http://schemas.microsoft.com/office/powerpoint/2010/main" xmlns="" val="2679529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76200"/>
            <a:ext cx="4038600" cy="5909310"/>
          </a:xfrm>
          <a:prstGeom prst="rect">
            <a:avLst/>
          </a:prstGeom>
          <a:noFill/>
        </p:spPr>
        <p:txBody>
          <a:bodyPr wrap="square" rtlCol="0">
            <a:spAutoFit/>
          </a:bodyPr>
          <a:lstStyle/>
          <a:p>
            <a:r>
              <a:rPr lang="en-US" b="1" u="sng" dirty="0" smtClean="0"/>
              <a:t>Supply List</a:t>
            </a:r>
            <a:r>
              <a:rPr lang="en-US" b="1" dirty="0" smtClean="0"/>
              <a:t>:</a:t>
            </a:r>
          </a:p>
          <a:p>
            <a:pPr marL="285750" indent="-285750">
              <a:buFont typeface="Arial" panose="020B0604020202020204" pitchFamily="34" charset="0"/>
              <a:buChar char="•"/>
            </a:pPr>
            <a:r>
              <a:rPr lang="en-US" dirty="0" smtClean="0"/>
              <a:t>Brownie Guide and Adult Book</a:t>
            </a:r>
          </a:p>
          <a:p>
            <a:pPr marL="285750" indent="-285750">
              <a:buFont typeface="Arial" panose="020B0604020202020204" pitchFamily="34" charset="0"/>
              <a:buChar char="•"/>
            </a:pPr>
            <a:r>
              <a:rPr lang="en-US" dirty="0" smtClean="0"/>
              <a:t>Journal Book or Folder with blank sheets of paper.  About six sheets.  Folder with pockets work best.</a:t>
            </a:r>
          </a:p>
          <a:p>
            <a:pPr marL="285750" indent="-285750">
              <a:buFont typeface="Arial" panose="020B0604020202020204" pitchFamily="34" charset="0"/>
              <a:buChar char="•"/>
            </a:pPr>
            <a:r>
              <a:rPr lang="en-US" dirty="0" smtClean="0"/>
              <a:t>Country Flags – See Appendix  </a:t>
            </a:r>
          </a:p>
          <a:p>
            <a:pPr marL="285750" indent="-285750">
              <a:buFont typeface="Arial" panose="020B0604020202020204" pitchFamily="34" charset="0"/>
              <a:buChar char="•"/>
            </a:pPr>
            <a:r>
              <a:rPr lang="en-US" dirty="0" smtClean="0"/>
              <a:t>Map for each country – See Appendix: </a:t>
            </a:r>
          </a:p>
          <a:p>
            <a:pPr marL="285750" indent="-285750">
              <a:buFont typeface="Arial" panose="020B0604020202020204" pitchFamily="34" charset="0"/>
              <a:buChar char="•"/>
            </a:pPr>
            <a:r>
              <a:rPr lang="en-US" dirty="0" smtClean="0"/>
              <a:t>World Map for Wall or Globe **</a:t>
            </a:r>
          </a:p>
          <a:p>
            <a:pPr marL="285750" indent="-285750">
              <a:buFont typeface="Arial" panose="020B0604020202020204" pitchFamily="34" charset="0"/>
              <a:buChar char="•"/>
            </a:pPr>
            <a:r>
              <a:rPr lang="en-US" dirty="0" smtClean="0"/>
              <a:t>Pictures from each Country – See Appendix</a:t>
            </a:r>
          </a:p>
          <a:p>
            <a:pPr marL="285750" indent="-285750">
              <a:buFont typeface="Arial" panose="020B0604020202020204" pitchFamily="34" charset="0"/>
              <a:buChar char="•"/>
            </a:pPr>
            <a:r>
              <a:rPr lang="en-US" dirty="0" smtClean="0"/>
              <a:t>Fig </a:t>
            </a:r>
            <a:r>
              <a:rPr lang="en-US" dirty="0" err="1" smtClean="0"/>
              <a:t>Newtons</a:t>
            </a:r>
            <a:r>
              <a:rPr lang="en-US" dirty="0" smtClean="0"/>
              <a:t> (for girls to taste) or any type fig snack. (Jordan)</a:t>
            </a:r>
          </a:p>
          <a:p>
            <a:pPr marL="285750" indent="-285750">
              <a:buFont typeface="Arial" panose="020B0604020202020204" pitchFamily="34" charset="0"/>
              <a:buChar char="•"/>
            </a:pPr>
            <a:r>
              <a:rPr lang="en-US" dirty="0" smtClean="0"/>
              <a:t>Picture of </a:t>
            </a:r>
            <a:r>
              <a:rPr lang="en-US" dirty="0" err="1" smtClean="0"/>
              <a:t>Mansaf</a:t>
            </a:r>
            <a:r>
              <a:rPr lang="en-US" dirty="0" smtClean="0"/>
              <a:t> – See Appendix, Coloring Sheets ( Jordan  Sand Craft)</a:t>
            </a:r>
          </a:p>
          <a:p>
            <a:pPr marL="285750" indent="-285750">
              <a:buFont typeface="Arial" panose="020B0604020202020204" pitchFamily="34" charset="0"/>
              <a:buChar char="•"/>
            </a:pPr>
            <a:r>
              <a:rPr lang="en-US" dirty="0" smtClean="0"/>
              <a:t>Salt &amp; Colored Chalk (Jordan Sand Craft)</a:t>
            </a:r>
          </a:p>
          <a:p>
            <a:pPr marL="285750" indent="-285750">
              <a:buFont typeface="Arial" panose="020B0604020202020204" pitchFamily="34" charset="0"/>
              <a:buChar char="•"/>
            </a:pPr>
            <a:r>
              <a:rPr lang="en-US" dirty="0" smtClean="0"/>
              <a:t>Pencils</a:t>
            </a:r>
          </a:p>
          <a:p>
            <a:pPr marL="285750" indent="-285750">
              <a:buFont typeface="Arial" panose="020B0604020202020204" pitchFamily="34" charset="0"/>
              <a:buChar char="•"/>
            </a:pPr>
            <a:r>
              <a:rPr lang="en-US" dirty="0" smtClean="0"/>
              <a:t>Medium Size Paper Plates ( Arctic Canada)</a:t>
            </a:r>
          </a:p>
          <a:p>
            <a:pPr marL="285750" indent="-285750">
              <a:buFont typeface="Arial" panose="020B0604020202020204" pitchFamily="34" charset="0"/>
              <a:buChar char="•"/>
            </a:pPr>
            <a:r>
              <a:rPr lang="en-US" dirty="0"/>
              <a:t>Glue </a:t>
            </a:r>
            <a:r>
              <a:rPr lang="en-US" dirty="0" smtClean="0"/>
              <a:t>Sticks</a:t>
            </a:r>
          </a:p>
          <a:p>
            <a:pPr marL="285750" indent="-285750">
              <a:buFont typeface="Arial" panose="020B0604020202020204" pitchFamily="34" charset="0"/>
              <a:buChar char="•"/>
            </a:pPr>
            <a:r>
              <a:rPr lang="en-US" dirty="0"/>
              <a:t>Push </a:t>
            </a:r>
            <a:r>
              <a:rPr lang="en-US" dirty="0" smtClean="0"/>
              <a:t>Pins</a:t>
            </a:r>
            <a:r>
              <a:rPr lang="en-US" dirty="0"/>
              <a:t> </a:t>
            </a:r>
            <a:r>
              <a:rPr lang="en-US" dirty="0" smtClean="0"/>
              <a:t>(For World Maps)</a:t>
            </a:r>
            <a:endParaRPr lang="en-US" dirty="0"/>
          </a:p>
        </p:txBody>
      </p:sp>
      <p:sp>
        <p:nvSpPr>
          <p:cNvPr id="4" name="TextBox 3"/>
          <p:cNvSpPr txBox="1"/>
          <p:nvPr/>
        </p:nvSpPr>
        <p:spPr>
          <a:xfrm>
            <a:off x="4724400" y="304800"/>
            <a:ext cx="3733800" cy="5078313"/>
          </a:xfrm>
          <a:prstGeom prst="rect">
            <a:avLst/>
          </a:prstGeom>
          <a:noFill/>
        </p:spPr>
        <p:txBody>
          <a:bodyPr wrap="square" rtlCol="0">
            <a:spAutoFit/>
          </a:bodyPr>
          <a:lstStyle/>
          <a:p>
            <a:pPr marL="285750" indent="-285750">
              <a:buFont typeface="Arial" panose="020B0604020202020204" pitchFamily="34" charset="0"/>
              <a:buChar char="•"/>
            </a:pPr>
            <a:r>
              <a:rPr lang="en-US" dirty="0"/>
              <a:t>Sugar &amp; Blueberries (Arctic Canada)</a:t>
            </a:r>
          </a:p>
          <a:p>
            <a:pPr marL="742950" lvl="1" indent="-285750">
              <a:buFont typeface="Arial" panose="020B0604020202020204" pitchFamily="34" charset="0"/>
              <a:buChar char="•"/>
            </a:pPr>
            <a:r>
              <a:rPr lang="en-US" dirty="0"/>
              <a:t>Colored </a:t>
            </a:r>
            <a:r>
              <a:rPr lang="en-US" dirty="0" err="1"/>
              <a:t>Jello</a:t>
            </a:r>
            <a:r>
              <a:rPr lang="en-US" dirty="0"/>
              <a:t> Optional</a:t>
            </a:r>
          </a:p>
          <a:p>
            <a:pPr marL="285750" indent="-285750">
              <a:buFont typeface="Arial" panose="020B0604020202020204" pitchFamily="34" charset="0"/>
              <a:buChar char="•"/>
            </a:pPr>
            <a:r>
              <a:rPr lang="en-US" dirty="0"/>
              <a:t>Plastic Knives (Arctic Canada</a:t>
            </a:r>
            <a:r>
              <a:rPr lang="en-US" dirty="0" smtClean="0"/>
              <a:t>)</a:t>
            </a:r>
          </a:p>
          <a:p>
            <a:pPr marL="285750" indent="-285750">
              <a:buFont typeface="Arial" panose="020B0604020202020204" pitchFamily="34" charset="0"/>
              <a:buChar char="•"/>
            </a:pPr>
            <a:r>
              <a:rPr lang="en-US" dirty="0" smtClean="0"/>
              <a:t>Dowel or Sticks for Fishing Poles (Arctic Canada)</a:t>
            </a:r>
          </a:p>
          <a:p>
            <a:pPr marL="285750" indent="-285750">
              <a:buFont typeface="Arial" panose="020B0604020202020204" pitchFamily="34" charset="0"/>
              <a:buChar char="•"/>
            </a:pPr>
            <a:r>
              <a:rPr lang="en-US" dirty="0" smtClean="0"/>
              <a:t>Crape Paper for Fishing Line (Arctic Canada)</a:t>
            </a:r>
          </a:p>
          <a:p>
            <a:pPr marL="285750" indent="-285750">
              <a:buFont typeface="Arial" panose="020B0604020202020204" pitchFamily="34" charset="0"/>
              <a:buChar char="•"/>
            </a:pPr>
            <a:r>
              <a:rPr lang="en-US" dirty="0" smtClean="0"/>
              <a:t>Medium White Paper Plate for Fishing Hole (Arctic Canada)</a:t>
            </a:r>
          </a:p>
          <a:p>
            <a:pPr marL="285750" indent="-285750">
              <a:buFont typeface="Arial" panose="020B0604020202020204" pitchFamily="34" charset="0"/>
              <a:buChar char="•"/>
            </a:pPr>
            <a:r>
              <a:rPr lang="en-US" dirty="0" smtClean="0"/>
              <a:t>Pretend Gifts (Thailand)</a:t>
            </a:r>
          </a:p>
          <a:p>
            <a:pPr marL="285750" indent="-285750">
              <a:buFont typeface="Arial" panose="020B0604020202020204" pitchFamily="34" charset="0"/>
              <a:buChar char="•"/>
            </a:pPr>
            <a:r>
              <a:rPr lang="en-US" dirty="0" smtClean="0"/>
              <a:t>Pineapple snack (Thailand) Serve in small cup with fork and napkin.</a:t>
            </a:r>
          </a:p>
          <a:p>
            <a:pPr marL="285750" indent="-285750">
              <a:buFont typeface="Arial" panose="020B0604020202020204" pitchFamily="34" charset="0"/>
              <a:buChar char="•"/>
            </a:pPr>
            <a:endParaRPr lang="en-US" dirty="0"/>
          </a:p>
          <a:p>
            <a:r>
              <a:rPr lang="en-US" dirty="0" smtClean="0"/>
              <a:t>**If you use a Globe to show the girls the country locations, have them each go up and look.</a:t>
            </a:r>
            <a:endParaRPr lang="en-US" dirty="0"/>
          </a:p>
          <a:p>
            <a:endParaRPr lang="en-US" dirty="0"/>
          </a:p>
        </p:txBody>
      </p:sp>
      <p:sp>
        <p:nvSpPr>
          <p:cNvPr id="2" name="Slide Number Placeholder 1"/>
          <p:cNvSpPr>
            <a:spLocks noGrp="1"/>
          </p:cNvSpPr>
          <p:nvPr>
            <p:ph type="sldNum" sz="quarter" idx="12"/>
          </p:nvPr>
        </p:nvSpPr>
        <p:spPr/>
        <p:txBody>
          <a:bodyPr/>
          <a:lstStyle/>
          <a:p>
            <a:fld id="{F543628C-F70C-4FC5-8CD7-CB51E9CF47F0}" type="slidenum">
              <a:rPr lang="en-US" smtClean="0"/>
              <a:pPr/>
              <a:t>5</a:t>
            </a:fld>
            <a:endParaRPr lang="en-US"/>
          </a:p>
        </p:txBody>
      </p:sp>
    </p:spTree>
    <p:extLst>
      <p:ext uri="{BB962C8B-B14F-4D97-AF65-F5344CB8AC3E}">
        <p14:creationId xmlns:p14="http://schemas.microsoft.com/office/powerpoint/2010/main" xmlns="" val="31098077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975" y="228600"/>
            <a:ext cx="5305425" cy="25822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5000" y="228600"/>
            <a:ext cx="3005138" cy="24723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8318" y="3048000"/>
            <a:ext cx="4533900" cy="32212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55803" y="3048000"/>
            <a:ext cx="3895632" cy="25760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5029200" y="5791200"/>
            <a:ext cx="1828800" cy="369332"/>
          </a:xfrm>
          <a:prstGeom prst="rect">
            <a:avLst/>
          </a:prstGeom>
          <a:noFill/>
        </p:spPr>
        <p:txBody>
          <a:bodyPr wrap="square" rtlCol="0">
            <a:spAutoFit/>
          </a:bodyPr>
          <a:lstStyle/>
          <a:p>
            <a:r>
              <a:rPr lang="en-US" dirty="0" smtClean="0"/>
              <a:t>Arctic Canada</a:t>
            </a:r>
            <a:endParaRPr lang="en-US" dirty="0"/>
          </a:p>
        </p:txBody>
      </p:sp>
      <p:sp>
        <p:nvSpPr>
          <p:cNvPr id="2" name="Slide Number Placeholder 1"/>
          <p:cNvSpPr>
            <a:spLocks noGrp="1"/>
          </p:cNvSpPr>
          <p:nvPr>
            <p:ph type="sldNum" sz="quarter" idx="12"/>
          </p:nvPr>
        </p:nvSpPr>
        <p:spPr/>
        <p:txBody>
          <a:bodyPr/>
          <a:lstStyle/>
          <a:p>
            <a:fld id="{F543628C-F70C-4FC5-8CD7-CB51E9CF47F0}" type="slidenum">
              <a:rPr lang="en-US" smtClean="0"/>
              <a:pPr/>
              <a:t>50</a:t>
            </a:fld>
            <a:endParaRPr lang="en-US"/>
          </a:p>
        </p:txBody>
      </p:sp>
    </p:spTree>
    <p:extLst>
      <p:ext uri="{BB962C8B-B14F-4D97-AF65-F5344CB8AC3E}">
        <p14:creationId xmlns:p14="http://schemas.microsoft.com/office/powerpoint/2010/main" xmlns="" val="31800509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381000"/>
            <a:ext cx="4314825" cy="24424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3733799"/>
            <a:ext cx="3571875" cy="2343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81475" y="3548640"/>
            <a:ext cx="4610100" cy="27134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57737" y="579969"/>
            <a:ext cx="4033838" cy="20445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51</a:t>
            </a:fld>
            <a:endParaRPr lang="en-US"/>
          </a:p>
        </p:txBody>
      </p:sp>
    </p:spTree>
    <p:extLst>
      <p:ext uri="{BB962C8B-B14F-4D97-AF65-F5344CB8AC3E}">
        <p14:creationId xmlns:p14="http://schemas.microsoft.com/office/powerpoint/2010/main" xmlns="" val="9120951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762000"/>
            <a:ext cx="4110038" cy="2842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04800" y="228600"/>
            <a:ext cx="7315200" cy="523220"/>
          </a:xfrm>
          <a:prstGeom prst="rect">
            <a:avLst/>
          </a:prstGeom>
          <a:noFill/>
        </p:spPr>
        <p:txBody>
          <a:bodyPr wrap="square" rtlCol="0">
            <a:spAutoFit/>
          </a:bodyPr>
          <a:lstStyle/>
          <a:p>
            <a:pPr algn="ctr"/>
            <a:r>
              <a:rPr lang="en-US" sz="2800" b="1" dirty="0" smtClean="0"/>
              <a:t>Thailand</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50007" y="797169"/>
            <a:ext cx="4465078" cy="28069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 y="3733800"/>
            <a:ext cx="3095625" cy="28497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14838" y="3733800"/>
            <a:ext cx="3048000" cy="26804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F543628C-F70C-4FC5-8CD7-CB51E9CF47F0}" type="slidenum">
              <a:rPr lang="en-US" smtClean="0"/>
              <a:pPr/>
              <a:t>52</a:t>
            </a:fld>
            <a:endParaRPr lang="en-US"/>
          </a:p>
        </p:txBody>
      </p:sp>
    </p:spTree>
    <p:extLst>
      <p:ext uri="{BB962C8B-B14F-4D97-AF65-F5344CB8AC3E}">
        <p14:creationId xmlns:p14="http://schemas.microsoft.com/office/powerpoint/2010/main" xmlns="" val="42556211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4400" y="304800"/>
            <a:ext cx="4197804" cy="31986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6718" y="3733800"/>
            <a:ext cx="4014788" cy="2763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2912" y="245434"/>
            <a:ext cx="3962400" cy="33173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35286" y="3958121"/>
            <a:ext cx="3848100" cy="23144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53</a:t>
            </a:fld>
            <a:endParaRPr lang="en-US"/>
          </a:p>
        </p:txBody>
      </p:sp>
    </p:spTree>
    <p:extLst>
      <p:ext uri="{BB962C8B-B14F-4D97-AF65-F5344CB8AC3E}">
        <p14:creationId xmlns:p14="http://schemas.microsoft.com/office/powerpoint/2010/main" xmlns="" val="19123416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619125"/>
            <a:ext cx="4456381" cy="3114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533400" y="228600"/>
            <a:ext cx="7696200" cy="523220"/>
          </a:xfrm>
          <a:prstGeom prst="rect">
            <a:avLst/>
          </a:prstGeom>
          <a:noFill/>
        </p:spPr>
        <p:txBody>
          <a:bodyPr wrap="square" rtlCol="0">
            <a:spAutoFit/>
          </a:bodyPr>
          <a:lstStyle/>
          <a:p>
            <a:pPr algn="ctr"/>
            <a:r>
              <a:rPr lang="en-US" sz="2800" b="1" dirty="0" smtClean="0"/>
              <a:t>Amman Jordan</a:t>
            </a:r>
            <a:endParaRPr lang="en-US" sz="2800" b="1"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15662" y="3810000"/>
            <a:ext cx="5800725" cy="2828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F543628C-F70C-4FC5-8CD7-CB51E9CF47F0}" type="slidenum">
              <a:rPr lang="en-US" smtClean="0"/>
              <a:pPr/>
              <a:t>54</a:t>
            </a:fld>
            <a:endParaRPr lang="en-US"/>
          </a:p>
        </p:txBody>
      </p:sp>
    </p:spTree>
    <p:extLst>
      <p:ext uri="{BB962C8B-B14F-4D97-AF65-F5344CB8AC3E}">
        <p14:creationId xmlns:p14="http://schemas.microsoft.com/office/powerpoint/2010/main" xmlns="" val="30331880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62025" y="709613"/>
            <a:ext cx="7219950" cy="5438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55</a:t>
            </a:fld>
            <a:endParaRPr lang="en-US"/>
          </a:p>
        </p:txBody>
      </p:sp>
    </p:spTree>
    <p:extLst>
      <p:ext uri="{BB962C8B-B14F-4D97-AF65-F5344CB8AC3E}">
        <p14:creationId xmlns:p14="http://schemas.microsoft.com/office/powerpoint/2010/main" xmlns="" val="38964404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550" y="738188"/>
            <a:ext cx="7200900" cy="5381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56</a:t>
            </a:fld>
            <a:endParaRPr lang="en-US"/>
          </a:p>
        </p:txBody>
      </p:sp>
    </p:spTree>
    <p:extLst>
      <p:ext uri="{BB962C8B-B14F-4D97-AF65-F5344CB8AC3E}">
        <p14:creationId xmlns:p14="http://schemas.microsoft.com/office/powerpoint/2010/main" xmlns="" val="41939570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4425" y="785813"/>
            <a:ext cx="6915150" cy="5286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57</a:t>
            </a:fld>
            <a:endParaRPr lang="en-US"/>
          </a:p>
        </p:txBody>
      </p:sp>
    </p:spTree>
    <p:extLst>
      <p:ext uri="{BB962C8B-B14F-4D97-AF65-F5344CB8AC3E}">
        <p14:creationId xmlns:p14="http://schemas.microsoft.com/office/powerpoint/2010/main" xmlns="" val="9241642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838200"/>
            <a:ext cx="7744589" cy="413385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58</a:t>
            </a:fld>
            <a:endParaRPr lang="en-US"/>
          </a:p>
        </p:txBody>
      </p:sp>
    </p:spTree>
    <p:extLst>
      <p:ext uri="{BB962C8B-B14F-4D97-AF65-F5344CB8AC3E}">
        <p14:creationId xmlns:p14="http://schemas.microsoft.com/office/powerpoint/2010/main" xmlns="" val="34811828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1759" y="762000"/>
            <a:ext cx="5667375" cy="49911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59</a:t>
            </a:fld>
            <a:endParaRPr lang="en-US"/>
          </a:p>
        </p:txBody>
      </p:sp>
    </p:spTree>
    <p:extLst>
      <p:ext uri="{BB962C8B-B14F-4D97-AF65-F5344CB8AC3E}">
        <p14:creationId xmlns:p14="http://schemas.microsoft.com/office/powerpoint/2010/main" xmlns="" val="3242892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990600"/>
            <a:ext cx="6172200" cy="1754326"/>
          </a:xfrm>
          <a:prstGeom prst="rect">
            <a:avLst/>
          </a:prstGeom>
          <a:noFill/>
        </p:spPr>
        <p:txBody>
          <a:bodyPr wrap="square" rtlCol="0">
            <a:spAutoFit/>
          </a:bodyPr>
          <a:lstStyle/>
          <a:p>
            <a:pPr algn="ctr"/>
            <a:r>
              <a:rPr lang="en-US" sz="5400" b="1" dirty="0" smtClean="0"/>
              <a:t>Welcome to </a:t>
            </a:r>
          </a:p>
          <a:p>
            <a:pPr algn="ctr"/>
            <a:r>
              <a:rPr lang="en-US" sz="5400" b="1" dirty="0" smtClean="0"/>
              <a:t>Jordan</a:t>
            </a:r>
            <a:endParaRPr lang="en-US" sz="5400" b="1"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1800" y="3200400"/>
            <a:ext cx="3058928" cy="23293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F543628C-F70C-4FC5-8CD7-CB51E9CF47F0}" type="slidenum">
              <a:rPr lang="en-US" smtClean="0"/>
              <a:pPr/>
              <a:t>6</a:t>
            </a:fld>
            <a:endParaRPr lang="en-US"/>
          </a:p>
        </p:txBody>
      </p:sp>
    </p:spTree>
    <p:extLst>
      <p:ext uri="{BB962C8B-B14F-4D97-AF65-F5344CB8AC3E}">
        <p14:creationId xmlns:p14="http://schemas.microsoft.com/office/powerpoint/2010/main" xmlns="" val="12712878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7"/>
          <p:cNvSpPr>
            <a:spLocks noChangeArrowheads="1"/>
          </p:cNvSpPr>
          <p:nvPr/>
        </p:nvSpPr>
        <p:spPr bwMode="auto">
          <a:xfrm>
            <a:off x="381000" y="381000"/>
            <a:ext cx="8466138" cy="5888038"/>
          </a:xfrm>
          <a:prstGeom prst="rect">
            <a:avLst/>
          </a:prstGeom>
          <a:ln w="320675" cmpd="tri">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100">
                <a:solidFill>
                  <a:schemeClr val="tx1"/>
                </a:solidFill>
                <a:latin typeface="Arial" charset="0"/>
              </a:defRPr>
            </a:lvl2pPr>
            <a:lvl3pPr marL="1143000" indent="-228600" eaLnBrk="0" hangingPunct="0">
              <a:spcBef>
                <a:spcPct val="20000"/>
              </a:spcBef>
              <a:buChar char="•"/>
              <a:defRPr sz="2700">
                <a:solidFill>
                  <a:schemeClr val="tx1"/>
                </a:solidFill>
                <a:latin typeface="Arial" charset="0"/>
              </a:defRPr>
            </a:lvl3pPr>
            <a:lvl4pPr marL="1600200" indent="-228600" eaLnBrk="0" hangingPunct="0">
              <a:spcBef>
                <a:spcPct val="20000"/>
              </a:spcBef>
              <a:buChar char="–"/>
              <a:defRPr sz="2200">
                <a:solidFill>
                  <a:schemeClr val="tx1"/>
                </a:solidFill>
                <a:latin typeface="Arial" charset="0"/>
              </a:defRPr>
            </a:lvl4pPr>
            <a:lvl5pPr marL="2057400" indent="-228600" eaLnBrk="0" hangingPunct="0">
              <a:spcBef>
                <a:spcPct val="20000"/>
              </a:spcBef>
              <a:buChar char="»"/>
              <a:defRPr sz="2200">
                <a:solidFill>
                  <a:schemeClr val="tx1"/>
                </a:solidFill>
                <a:latin typeface="Arial" charset="0"/>
              </a:defRPr>
            </a:lvl5pPr>
            <a:lvl6pPr marL="2514600" indent="-228600" eaLnBrk="0" fontAlgn="base" hangingPunct="0">
              <a:spcBef>
                <a:spcPct val="20000"/>
              </a:spcBef>
              <a:spcAft>
                <a:spcPct val="0"/>
              </a:spcAft>
              <a:buChar char="»"/>
              <a:defRPr sz="2200">
                <a:solidFill>
                  <a:schemeClr val="tx1"/>
                </a:solidFill>
                <a:latin typeface="Arial" charset="0"/>
              </a:defRPr>
            </a:lvl6pPr>
            <a:lvl7pPr marL="2971800" indent="-228600" eaLnBrk="0" fontAlgn="base" hangingPunct="0">
              <a:spcBef>
                <a:spcPct val="20000"/>
              </a:spcBef>
              <a:spcAft>
                <a:spcPct val="0"/>
              </a:spcAft>
              <a:buChar char="»"/>
              <a:defRPr sz="2200">
                <a:solidFill>
                  <a:schemeClr val="tx1"/>
                </a:solidFill>
                <a:latin typeface="Arial" charset="0"/>
              </a:defRPr>
            </a:lvl7pPr>
            <a:lvl8pPr marL="3429000" indent="-228600" eaLnBrk="0" fontAlgn="base" hangingPunct="0">
              <a:spcBef>
                <a:spcPct val="20000"/>
              </a:spcBef>
              <a:spcAft>
                <a:spcPct val="0"/>
              </a:spcAft>
              <a:buChar char="»"/>
              <a:defRPr sz="2200">
                <a:solidFill>
                  <a:schemeClr val="tx1"/>
                </a:solidFill>
                <a:latin typeface="Arial" charset="0"/>
              </a:defRPr>
            </a:lvl8pPr>
            <a:lvl9pPr marL="3886200" indent="-228600" eaLnBrk="0" fontAlgn="base" hangingPunct="0">
              <a:spcBef>
                <a:spcPct val="20000"/>
              </a:spcBef>
              <a:spcAft>
                <a:spcPct val="0"/>
              </a:spcAft>
              <a:buChar char="»"/>
              <a:defRPr sz="2200">
                <a:solidFill>
                  <a:schemeClr val="tx1"/>
                </a:solidFill>
                <a:latin typeface="Arial" charset="0"/>
              </a:defRPr>
            </a:lvl9pPr>
          </a:lstStyle>
          <a:p>
            <a:pPr eaLnBrk="1" hangingPunct="1">
              <a:spcBef>
                <a:spcPct val="0"/>
              </a:spcBef>
              <a:buFontTx/>
              <a:buNone/>
            </a:pPr>
            <a:endParaRPr lang="en-US" altLang="en-US" sz="2000"/>
          </a:p>
        </p:txBody>
      </p:sp>
      <p:sp>
        <p:nvSpPr>
          <p:cNvPr id="3" name="Rectangle 5" descr="Parchment"/>
          <p:cNvSpPr>
            <a:spLocks noChangeArrowheads="1"/>
          </p:cNvSpPr>
          <p:nvPr/>
        </p:nvSpPr>
        <p:spPr bwMode="auto">
          <a:xfrm>
            <a:off x="822325" y="585788"/>
            <a:ext cx="7627938" cy="5319712"/>
          </a:xfrm>
          <a:prstGeom prst="rect">
            <a:avLst/>
          </a:prstGeom>
          <a:noFill/>
          <a:ln>
            <a:noFill/>
          </a:ln>
          <a:effectLst/>
          <a:extLst/>
        </p:spPr>
        <p:txBody>
          <a:bodyPr lIns="102590" tIns="51296" rIns="102590" bIns="51296" anchor="ctr"/>
          <a:lstStyle>
            <a:lvl1pPr defTabSz="1019175" eaLnBrk="0" hangingPunct="0">
              <a:spcBef>
                <a:spcPct val="20000"/>
              </a:spcBef>
              <a:buChar char="•"/>
              <a:defRPr sz="3600">
                <a:solidFill>
                  <a:schemeClr val="tx1"/>
                </a:solidFill>
                <a:latin typeface="Arial" charset="0"/>
              </a:defRPr>
            </a:lvl1pPr>
            <a:lvl2pPr marL="742950" indent="-285750" defTabSz="1019175" eaLnBrk="0" hangingPunct="0">
              <a:spcBef>
                <a:spcPct val="20000"/>
              </a:spcBef>
              <a:buChar char="–"/>
              <a:defRPr sz="3100">
                <a:solidFill>
                  <a:schemeClr val="tx1"/>
                </a:solidFill>
                <a:latin typeface="Arial" charset="0"/>
              </a:defRPr>
            </a:lvl2pPr>
            <a:lvl3pPr marL="1143000" indent="-228600" defTabSz="1019175" eaLnBrk="0" hangingPunct="0">
              <a:spcBef>
                <a:spcPct val="20000"/>
              </a:spcBef>
              <a:buChar char="•"/>
              <a:defRPr sz="2700">
                <a:solidFill>
                  <a:schemeClr val="tx1"/>
                </a:solidFill>
                <a:latin typeface="Arial" charset="0"/>
              </a:defRPr>
            </a:lvl3pPr>
            <a:lvl4pPr marL="1600200" indent="-228600" defTabSz="1019175" eaLnBrk="0" hangingPunct="0">
              <a:spcBef>
                <a:spcPct val="20000"/>
              </a:spcBef>
              <a:buChar char="–"/>
              <a:defRPr sz="2200">
                <a:solidFill>
                  <a:schemeClr val="tx1"/>
                </a:solidFill>
                <a:latin typeface="Arial" charset="0"/>
              </a:defRPr>
            </a:lvl4pPr>
            <a:lvl5pPr marL="2057400" indent="-228600" defTabSz="1019175" eaLnBrk="0" hangingPunct="0">
              <a:spcBef>
                <a:spcPct val="20000"/>
              </a:spcBef>
              <a:buChar char="»"/>
              <a:defRPr sz="2200">
                <a:solidFill>
                  <a:schemeClr val="tx1"/>
                </a:solidFill>
                <a:latin typeface="Arial" charset="0"/>
              </a:defRPr>
            </a:lvl5pPr>
            <a:lvl6pPr marL="2514600" indent="-228600" defTabSz="1019175" eaLnBrk="0" fontAlgn="base" hangingPunct="0">
              <a:spcBef>
                <a:spcPct val="20000"/>
              </a:spcBef>
              <a:spcAft>
                <a:spcPct val="0"/>
              </a:spcAft>
              <a:buChar char="»"/>
              <a:defRPr sz="2200">
                <a:solidFill>
                  <a:schemeClr val="tx1"/>
                </a:solidFill>
                <a:latin typeface="Arial" charset="0"/>
              </a:defRPr>
            </a:lvl6pPr>
            <a:lvl7pPr marL="2971800" indent="-228600" defTabSz="1019175" eaLnBrk="0" fontAlgn="base" hangingPunct="0">
              <a:spcBef>
                <a:spcPct val="20000"/>
              </a:spcBef>
              <a:spcAft>
                <a:spcPct val="0"/>
              </a:spcAft>
              <a:buChar char="»"/>
              <a:defRPr sz="2200">
                <a:solidFill>
                  <a:schemeClr val="tx1"/>
                </a:solidFill>
                <a:latin typeface="Arial" charset="0"/>
              </a:defRPr>
            </a:lvl7pPr>
            <a:lvl8pPr marL="3429000" indent="-228600" defTabSz="1019175" eaLnBrk="0" fontAlgn="base" hangingPunct="0">
              <a:spcBef>
                <a:spcPct val="20000"/>
              </a:spcBef>
              <a:spcAft>
                <a:spcPct val="0"/>
              </a:spcAft>
              <a:buChar char="»"/>
              <a:defRPr sz="2200">
                <a:solidFill>
                  <a:schemeClr val="tx1"/>
                </a:solidFill>
                <a:latin typeface="Arial" charset="0"/>
              </a:defRPr>
            </a:lvl8pPr>
            <a:lvl9pPr marL="3886200" indent="-228600" defTabSz="1019175" eaLnBrk="0" fontAlgn="base" hangingPunct="0">
              <a:spcBef>
                <a:spcPct val="20000"/>
              </a:spcBef>
              <a:spcAft>
                <a:spcPct val="0"/>
              </a:spcAft>
              <a:buChar char="»"/>
              <a:defRPr sz="2200">
                <a:solidFill>
                  <a:schemeClr val="tx1"/>
                </a:solidFill>
                <a:latin typeface="Arial" charset="0"/>
              </a:defRPr>
            </a:lvl9pPr>
          </a:lstStyle>
          <a:p>
            <a:pPr algn="ctr" eaLnBrk="1" hangingPunct="1">
              <a:spcBef>
                <a:spcPct val="0"/>
              </a:spcBef>
              <a:buFontTx/>
              <a:buNone/>
              <a:defRPr/>
            </a:pPr>
            <a:endParaRPr lang="en-US" altLang="en-US" sz="4200" b="1" i="1" dirty="0" smtClean="0">
              <a:latin typeface="Palatino Linotype" pitchFamily="18" charset="0"/>
            </a:endParaRPr>
          </a:p>
          <a:p>
            <a:pPr algn="ctr" eaLnBrk="1" hangingPunct="1">
              <a:spcBef>
                <a:spcPct val="0"/>
              </a:spcBef>
              <a:buFontTx/>
              <a:buNone/>
              <a:defRPr/>
            </a:pPr>
            <a:endParaRPr lang="en-US" altLang="en-US" sz="4000" b="1" i="1" dirty="0" smtClean="0">
              <a:latin typeface="Palatino Linotype" pitchFamily="18" charset="0"/>
            </a:endParaRPr>
          </a:p>
          <a:p>
            <a:pPr algn="ctr" eaLnBrk="1" hangingPunct="1">
              <a:spcBef>
                <a:spcPct val="0"/>
              </a:spcBef>
              <a:buFontTx/>
              <a:buNone/>
              <a:defRPr/>
            </a:pPr>
            <a:endParaRPr lang="en-US" altLang="en-US" sz="4000" b="1" i="1" dirty="0" smtClean="0">
              <a:latin typeface="Palatino Linotype" pitchFamily="18" charset="0"/>
            </a:endParaRPr>
          </a:p>
          <a:p>
            <a:pPr algn="ctr" eaLnBrk="1" hangingPunct="1">
              <a:spcBef>
                <a:spcPct val="0"/>
              </a:spcBef>
              <a:buFontTx/>
              <a:buNone/>
              <a:defRPr/>
            </a:pPr>
            <a:endParaRPr lang="en-US" altLang="en-US" sz="1000" b="1" i="1" dirty="0" smtClean="0">
              <a:latin typeface="Palatino Linotype" pitchFamily="18" charset="0"/>
            </a:endParaRPr>
          </a:p>
          <a:p>
            <a:pPr algn="ctr" eaLnBrk="1" hangingPunct="1">
              <a:spcBef>
                <a:spcPct val="0"/>
              </a:spcBef>
              <a:buFontTx/>
              <a:buNone/>
              <a:defRPr/>
            </a:pPr>
            <a:endParaRPr lang="en-US" altLang="en-US" sz="800" b="1" i="1" dirty="0" smtClean="0">
              <a:latin typeface="Palatino Linotype" pitchFamily="18" charset="0"/>
            </a:endParaRPr>
          </a:p>
          <a:p>
            <a:pPr algn="ctr" eaLnBrk="1" hangingPunct="1">
              <a:spcBef>
                <a:spcPct val="0"/>
              </a:spcBef>
              <a:buFontTx/>
              <a:buNone/>
              <a:defRPr/>
            </a:pPr>
            <a:r>
              <a:rPr lang="en-US" altLang="en-US" b="1" i="1" dirty="0" smtClean="0">
                <a:latin typeface="Palatino Linotype" pitchFamily="18" charset="0"/>
              </a:rPr>
              <a:t>Brownie</a:t>
            </a:r>
          </a:p>
          <a:p>
            <a:pPr algn="ctr" eaLnBrk="1" hangingPunct="1">
              <a:spcBef>
                <a:spcPct val="0"/>
              </a:spcBef>
              <a:buFontTx/>
              <a:buNone/>
              <a:defRPr/>
            </a:pPr>
            <a:r>
              <a:rPr lang="en-US" altLang="en-US" b="1" i="1" dirty="0" smtClean="0">
                <a:latin typeface="Palatino Linotype" pitchFamily="18" charset="0"/>
              </a:rPr>
              <a:t>World of Girls Journey Badge</a:t>
            </a:r>
            <a:endParaRPr lang="en-US" altLang="en-US" b="1" i="1" dirty="0">
              <a:latin typeface="Palatino Linotype" pitchFamily="18" charset="0"/>
            </a:endParaRPr>
          </a:p>
          <a:p>
            <a:pPr algn="ctr" eaLnBrk="1" hangingPunct="1">
              <a:spcBef>
                <a:spcPct val="0"/>
              </a:spcBef>
              <a:buFontTx/>
              <a:buNone/>
              <a:defRPr/>
            </a:pPr>
            <a:r>
              <a:rPr lang="en-US" altLang="en-US" sz="2200" b="1" i="1" dirty="0" smtClean="0">
                <a:latin typeface="Palatino Linotype" pitchFamily="18" charset="0"/>
              </a:rPr>
              <a:t>Completed ______________________</a:t>
            </a:r>
          </a:p>
          <a:p>
            <a:pPr algn="ctr" eaLnBrk="1" hangingPunct="1">
              <a:spcBef>
                <a:spcPct val="0"/>
              </a:spcBef>
              <a:buFontTx/>
              <a:buNone/>
              <a:defRPr/>
            </a:pPr>
            <a:r>
              <a:rPr lang="en-US" altLang="en-US" sz="2200" b="1" i="1" dirty="0" smtClean="0">
                <a:latin typeface="Palatino Linotype" pitchFamily="18" charset="0"/>
              </a:rPr>
              <a:t>is hereby granted to:</a:t>
            </a:r>
            <a:r>
              <a:rPr lang="en-US" altLang="en-US" sz="2200" dirty="0" smtClean="0">
                <a:latin typeface="Garamond" pitchFamily="18" charset="0"/>
              </a:rPr>
              <a:t/>
            </a:r>
            <a:br>
              <a:rPr lang="en-US" altLang="en-US" sz="2200" dirty="0" smtClean="0">
                <a:latin typeface="Garamond" pitchFamily="18" charset="0"/>
              </a:rPr>
            </a:br>
            <a:endParaRPr lang="en-US" altLang="en-US" sz="2200" dirty="0" smtClean="0">
              <a:latin typeface="Garamond" pitchFamily="18" charset="0"/>
            </a:endParaRPr>
          </a:p>
          <a:p>
            <a:pPr algn="ctr" eaLnBrk="1" hangingPunct="1">
              <a:spcBef>
                <a:spcPct val="0"/>
              </a:spcBef>
              <a:buFontTx/>
              <a:buNone/>
              <a:defRPr/>
            </a:pPr>
            <a:r>
              <a:rPr lang="en-US" altLang="en-US" sz="2800" b="1" i="1" u="sng" dirty="0" smtClean="0">
                <a:latin typeface="Palatino Linotype" pitchFamily="18" charset="0"/>
              </a:rPr>
              <a:t>__________________</a:t>
            </a:r>
            <a:endParaRPr lang="en-US" altLang="en-US" sz="5400" b="1" i="1" u="sng" dirty="0" smtClean="0">
              <a:latin typeface="Palatino Linotype" pitchFamily="18" charset="0"/>
            </a:endParaRPr>
          </a:p>
          <a:p>
            <a:pPr algn="ctr" eaLnBrk="1" hangingPunct="1">
              <a:spcBef>
                <a:spcPct val="0"/>
              </a:spcBef>
              <a:buFontTx/>
              <a:buNone/>
              <a:defRPr/>
            </a:pPr>
            <a:endParaRPr lang="en-US" altLang="en-US" sz="1050" b="1" i="1" dirty="0" smtClean="0">
              <a:latin typeface="Palatino Linotype" pitchFamily="18" charset="0"/>
            </a:endParaRPr>
          </a:p>
          <a:p>
            <a:pPr algn="ctr" eaLnBrk="1" hangingPunct="1">
              <a:spcBef>
                <a:spcPct val="0"/>
              </a:spcBef>
              <a:buFontTx/>
              <a:buNone/>
              <a:defRPr/>
            </a:pPr>
            <a:r>
              <a:rPr lang="en-US" altLang="en-US" sz="2800" b="1" i="1" dirty="0" smtClean="0">
                <a:latin typeface="Palatino Linotype" pitchFamily="18" charset="0"/>
              </a:rPr>
              <a:t>Marshes of Glynn Girl Scouts</a:t>
            </a:r>
            <a:endParaRPr lang="en-US" altLang="en-US" sz="2000" b="1" i="1" dirty="0" smtClean="0">
              <a:latin typeface="Palatino Linotype" pitchFamily="18" charset="0"/>
            </a:endParaRPr>
          </a:p>
          <a:p>
            <a:pPr algn="ctr" eaLnBrk="1" hangingPunct="1">
              <a:spcBef>
                <a:spcPct val="0"/>
              </a:spcBef>
              <a:buFontTx/>
              <a:buNone/>
              <a:defRPr/>
            </a:pPr>
            <a:r>
              <a:rPr lang="en-US" altLang="en-US" sz="2200" dirty="0" smtClean="0">
                <a:latin typeface="Garamond" pitchFamily="18" charset="0"/>
              </a:rPr>
              <a:t/>
            </a:r>
            <a:br>
              <a:rPr lang="en-US" altLang="en-US" sz="2200" dirty="0" smtClean="0">
                <a:latin typeface="Garamond" pitchFamily="18" charset="0"/>
              </a:rPr>
            </a:br>
            <a:r>
              <a:rPr lang="en-US" altLang="en-US" sz="2200" i="1" dirty="0" smtClean="0">
                <a:latin typeface="Palatino Linotype" pitchFamily="18" charset="0"/>
              </a:rPr>
              <a:t>Awarded:  _____________</a:t>
            </a:r>
            <a:br>
              <a:rPr lang="en-US" altLang="en-US" sz="2200" i="1" dirty="0" smtClean="0">
                <a:latin typeface="Palatino Linotype" pitchFamily="18" charset="0"/>
              </a:rPr>
            </a:br>
            <a:r>
              <a:rPr lang="en-US" altLang="en-US" sz="1600" dirty="0" smtClean="0">
                <a:latin typeface="Garamond" pitchFamily="18" charset="0"/>
              </a:rPr>
              <a:t/>
            </a:r>
            <a:br>
              <a:rPr lang="en-US" altLang="en-US" sz="1600" dirty="0" smtClean="0">
                <a:latin typeface="Garamond" pitchFamily="18" charset="0"/>
              </a:rPr>
            </a:br>
            <a:endParaRPr lang="en-US" altLang="en-US" sz="1600" i="1" dirty="0" smtClean="0">
              <a:latin typeface="Palatino Linotype" pitchFamily="18" charset="0"/>
            </a:endParaRPr>
          </a:p>
        </p:txBody>
      </p:sp>
      <p:pic>
        <p:nvPicPr>
          <p:cNvPr id="4" name="Picture 5" descr="C:\Users\lssijay\AppData\Local\Microsoft\Windows\Temporary Internet Files\Content.IE5\EMSBTHXW\090310_girl_scouts_logo[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0550" y="4749800"/>
            <a:ext cx="1658938"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9925" y="558800"/>
            <a:ext cx="2822575" cy="17256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F543628C-F70C-4FC5-8CD7-CB51E9CF47F0}" type="slidenum">
              <a:rPr lang="en-US" smtClean="0"/>
              <a:pPr/>
              <a:t>60</a:t>
            </a:fld>
            <a:endParaRPr lang="en-US"/>
          </a:p>
        </p:txBody>
      </p:sp>
    </p:spTree>
    <p:extLst>
      <p:ext uri="{BB962C8B-B14F-4D97-AF65-F5344CB8AC3E}">
        <p14:creationId xmlns:p14="http://schemas.microsoft.com/office/powerpoint/2010/main" xmlns="" val="22960708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7"/>
          <p:cNvSpPr>
            <a:spLocks noChangeArrowheads="1"/>
          </p:cNvSpPr>
          <p:nvPr/>
        </p:nvSpPr>
        <p:spPr bwMode="auto">
          <a:xfrm>
            <a:off x="373062" y="436562"/>
            <a:ext cx="8466138" cy="5888038"/>
          </a:xfrm>
          <a:prstGeom prst="rect">
            <a:avLst/>
          </a:prstGeom>
          <a:ln w="320675" cmpd="tri">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600">
                <a:solidFill>
                  <a:schemeClr val="tx1"/>
                </a:solidFill>
                <a:latin typeface="Arial" charset="0"/>
              </a:defRPr>
            </a:lvl1pPr>
            <a:lvl2pPr marL="742950" indent="-285750" eaLnBrk="0" hangingPunct="0">
              <a:spcBef>
                <a:spcPct val="20000"/>
              </a:spcBef>
              <a:buChar char="–"/>
              <a:defRPr sz="3100">
                <a:solidFill>
                  <a:schemeClr val="tx1"/>
                </a:solidFill>
                <a:latin typeface="Arial" charset="0"/>
              </a:defRPr>
            </a:lvl2pPr>
            <a:lvl3pPr marL="1143000" indent="-228600" eaLnBrk="0" hangingPunct="0">
              <a:spcBef>
                <a:spcPct val="20000"/>
              </a:spcBef>
              <a:buChar char="•"/>
              <a:defRPr sz="2700">
                <a:solidFill>
                  <a:schemeClr val="tx1"/>
                </a:solidFill>
                <a:latin typeface="Arial" charset="0"/>
              </a:defRPr>
            </a:lvl3pPr>
            <a:lvl4pPr marL="1600200" indent="-228600" eaLnBrk="0" hangingPunct="0">
              <a:spcBef>
                <a:spcPct val="20000"/>
              </a:spcBef>
              <a:buChar char="–"/>
              <a:defRPr sz="2200">
                <a:solidFill>
                  <a:schemeClr val="tx1"/>
                </a:solidFill>
                <a:latin typeface="Arial" charset="0"/>
              </a:defRPr>
            </a:lvl4pPr>
            <a:lvl5pPr marL="2057400" indent="-228600" eaLnBrk="0" hangingPunct="0">
              <a:spcBef>
                <a:spcPct val="20000"/>
              </a:spcBef>
              <a:buChar char="»"/>
              <a:defRPr sz="2200">
                <a:solidFill>
                  <a:schemeClr val="tx1"/>
                </a:solidFill>
                <a:latin typeface="Arial" charset="0"/>
              </a:defRPr>
            </a:lvl5pPr>
            <a:lvl6pPr marL="2514600" indent="-228600" eaLnBrk="0" fontAlgn="base" hangingPunct="0">
              <a:spcBef>
                <a:spcPct val="20000"/>
              </a:spcBef>
              <a:spcAft>
                <a:spcPct val="0"/>
              </a:spcAft>
              <a:buChar char="»"/>
              <a:defRPr sz="2200">
                <a:solidFill>
                  <a:schemeClr val="tx1"/>
                </a:solidFill>
                <a:latin typeface="Arial" charset="0"/>
              </a:defRPr>
            </a:lvl6pPr>
            <a:lvl7pPr marL="2971800" indent="-228600" eaLnBrk="0" fontAlgn="base" hangingPunct="0">
              <a:spcBef>
                <a:spcPct val="20000"/>
              </a:spcBef>
              <a:spcAft>
                <a:spcPct val="0"/>
              </a:spcAft>
              <a:buChar char="»"/>
              <a:defRPr sz="2200">
                <a:solidFill>
                  <a:schemeClr val="tx1"/>
                </a:solidFill>
                <a:latin typeface="Arial" charset="0"/>
              </a:defRPr>
            </a:lvl7pPr>
            <a:lvl8pPr marL="3429000" indent="-228600" eaLnBrk="0" fontAlgn="base" hangingPunct="0">
              <a:spcBef>
                <a:spcPct val="20000"/>
              </a:spcBef>
              <a:spcAft>
                <a:spcPct val="0"/>
              </a:spcAft>
              <a:buChar char="»"/>
              <a:defRPr sz="2200">
                <a:solidFill>
                  <a:schemeClr val="tx1"/>
                </a:solidFill>
                <a:latin typeface="Arial" charset="0"/>
              </a:defRPr>
            </a:lvl8pPr>
            <a:lvl9pPr marL="3886200" indent="-228600" eaLnBrk="0" fontAlgn="base" hangingPunct="0">
              <a:spcBef>
                <a:spcPct val="20000"/>
              </a:spcBef>
              <a:spcAft>
                <a:spcPct val="0"/>
              </a:spcAft>
              <a:buChar char="»"/>
              <a:defRPr sz="2200">
                <a:solidFill>
                  <a:schemeClr val="tx1"/>
                </a:solidFill>
                <a:latin typeface="Arial" charset="0"/>
              </a:defRPr>
            </a:lvl9pPr>
          </a:lstStyle>
          <a:p>
            <a:pPr eaLnBrk="1" hangingPunct="1">
              <a:spcBef>
                <a:spcPct val="0"/>
              </a:spcBef>
              <a:buFontTx/>
              <a:buNone/>
            </a:pPr>
            <a:endParaRPr lang="en-US" altLang="en-US" sz="2000"/>
          </a:p>
        </p:txBody>
      </p:sp>
      <p:sp>
        <p:nvSpPr>
          <p:cNvPr id="3" name="Rectangle 5" descr="Parchment"/>
          <p:cNvSpPr>
            <a:spLocks noChangeArrowheads="1"/>
          </p:cNvSpPr>
          <p:nvPr/>
        </p:nvSpPr>
        <p:spPr bwMode="auto">
          <a:xfrm>
            <a:off x="814387" y="641350"/>
            <a:ext cx="7627938" cy="5319712"/>
          </a:xfrm>
          <a:prstGeom prst="rect">
            <a:avLst/>
          </a:prstGeom>
          <a:noFill/>
          <a:ln>
            <a:noFill/>
          </a:ln>
          <a:effectLst/>
          <a:extLst/>
        </p:spPr>
        <p:txBody>
          <a:bodyPr lIns="102590" tIns="51296" rIns="102590" bIns="51296" anchor="ctr"/>
          <a:lstStyle>
            <a:lvl1pPr defTabSz="1019175" eaLnBrk="0" hangingPunct="0">
              <a:spcBef>
                <a:spcPct val="20000"/>
              </a:spcBef>
              <a:buChar char="•"/>
              <a:defRPr sz="3600">
                <a:solidFill>
                  <a:schemeClr val="tx1"/>
                </a:solidFill>
                <a:latin typeface="Arial" charset="0"/>
              </a:defRPr>
            </a:lvl1pPr>
            <a:lvl2pPr marL="742950" indent="-285750" defTabSz="1019175" eaLnBrk="0" hangingPunct="0">
              <a:spcBef>
                <a:spcPct val="20000"/>
              </a:spcBef>
              <a:buChar char="–"/>
              <a:defRPr sz="3100">
                <a:solidFill>
                  <a:schemeClr val="tx1"/>
                </a:solidFill>
                <a:latin typeface="Arial" charset="0"/>
              </a:defRPr>
            </a:lvl2pPr>
            <a:lvl3pPr marL="1143000" indent="-228600" defTabSz="1019175" eaLnBrk="0" hangingPunct="0">
              <a:spcBef>
                <a:spcPct val="20000"/>
              </a:spcBef>
              <a:buChar char="•"/>
              <a:defRPr sz="2700">
                <a:solidFill>
                  <a:schemeClr val="tx1"/>
                </a:solidFill>
                <a:latin typeface="Arial" charset="0"/>
              </a:defRPr>
            </a:lvl3pPr>
            <a:lvl4pPr marL="1600200" indent="-228600" defTabSz="1019175" eaLnBrk="0" hangingPunct="0">
              <a:spcBef>
                <a:spcPct val="20000"/>
              </a:spcBef>
              <a:buChar char="–"/>
              <a:defRPr sz="2200">
                <a:solidFill>
                  <a:schemeClr val="tx1"/>
                </a:solidFill>
                <a:latin typeface="Arial" charset="0"/>
              </a:defRPr>
            </a:lvl4pPr>
            <a:lvl5pPr marL="2057400" indent="-228600" defTabSz="1019175" eaLnBrk="0" hangingPunct="0">
              <a:spcBef>
                <a:spcPct val="20000"/>
              </a:spcBef>
              <a:buChar char="»"/>
              <a:defRPr sz="2200">
                <a:solidFill>
                  <a:schemeClr val="tx1"/>
                </a:solidFill>
                <a:latin typeface="Arial" charset="0"/>
              </a:defRPr>
            </a:lvl5pPr>
            <a:lvl6pPr marL="2514600" indent="-228600" defTabSz="1019175" eaLnBrk="0" fontAlgn="base" hangingPunct="0">
              <a:spcBef>
                <a:spcPct val="20000"/>
              </a:spcBef>
              <a:spcAft>
                <a:spcPct val="0"/>
              </a:spcAft>
              <a:buChar char="»"/>
              <a:defRPr sz="2200">
                <a:solidFill>
                  <a:schemeClr val="tx1"/>
                </a:solidFill>
                <a:latin typeface="Arial" charset="0"/>
              </a:defRPr>
            </a:lvl6pPr>
            <a:lvl7pPr marL="2971800" indent="-228600" defTabSz="1019175" eaLnBrk="0" fontAlgn="base" hangingPunct="0">
              <a:spcBef>
                <a:spcPct val="20000"/>
              </a:spcBef>
              <a:spcAft>
                <a:spcPct val="0"/>
              </a:spcAft>
              <a:buChar char="»"/>
              <a:defRPr sz="2200">
                <a:solidFill>
                  <a:schemeClr val="tx1"/>
                </a:solidFill>
                <a:latin typeface="Arial" charset="0"/>
              </a:defRPr>
            </a:lvl7pPr>
            <a:lvl8pPr marL="3429000" indent="-228600" defTabSz="1019175" eaLnBrk="0" fontAlgn="base" hangingPunct="0">
              <a:spcBef>
                <a:spcPct val="20000"/>
              </a:spcBef>
              <a:spcAft>
                <a:spcPct val="0"/>
              </a:spcAft>
              <a:buChar char="»"/>
              <a:defRPr sz="2200">
                <a:solidFill>
                  <a:schemeClr val="tx1"/>
                </a:solidFill>
                <a:latin typeface="Arial" charset="0"/>
              </a:defRPr>
            </a:lvl8pPr>
            <a:lvl9pPr marL="3886200" indent="-228600" defTabSz="1019175" eaLnBrk="0" fontAlgn="base" hangingPunct="0">
              <a:spcBef>
                <a:spcPct val="20000"/>
              </a:spcBef>
              <a:spcAft>
                <a:spcPct val="0"/>
              </a:spcAft>
              <a:buChar char="»"/>
              <a:defRPr sz="2200">
                <a:solidFill>
                  <a:schemeClr val="tx1"/>
                </a:solidFill>
                <a:latin typeface="Arial" charset="0"/>
              </a:defRPr>
            </a:lvl9pPr>
          </a:lstStyle>
          <a:p>
            <a:pPr algn="ctr" eaLnBrk="1" hangingPunct="1">
              <a:spcBef>
                <a:spcPct val="0"/>
              </a:spcBef>
              <a:buFontTx/>
              <a:buNone/>
              <a:defRPr/>
            </a:pPr>
            <a:endParaRPr lang="en-US" altLang="en-US" sz="4200" b="1" i="1" dirty="0" smtClean="0">
              <a:latin typeface="Palatino Linotype" pitchFamily="18" charset="0"/>
            </a:endParaRPr>
          </a:p>
          <a:p>
            <a:pPr algn="ctr" eaLnBrk="1" hangingPunct="1">
              <a:spcBef>
                <a:spcPct val="0"/>
              </a:spcBef>
              <a:buFontTx/>
              <a:buNone/>
              <a:defRPr/>
            </a:pPr>
            <a:endParaRPr lang="en-US" altLang="en-US" sz="4000" b="1" i="1" dirty="0" smtClean="0">
              <a:latin typeface="Palatino Linotype" pitchFamily="18" charset="0"/>
            </a:endParaRPr>
          </a:p>
          <a:p>
            <a:pPr algn="ctr" eaLnBrk="1" hangingPunct="1">
              <a:spcBef>
                <a:spcPct val="0"/>
              </a:spcBef>
              <a:buFontTx/>
              <a:buNone/>
              <a:defRPr/>
            </a:pPr>
            <a:endParaRPr lang="en-US" altLang="en-US" sz="4000" b="1" i="1" dirty="0" smtClean="0">
              <a:latin typeface="Palatino Linotype" pitchFamily="18" charset="0"/>
            </a:endParaRPr>
          </a:p>
          <a:p>
            <a:pPr algn="ctr" eaLnBrk="1" hangingPunct="1">
              <a:spcBef>
                <a:spcPct val="0"/>
              </a:spcBef>
              <a:buFontTx/>
              <a:buNone/>
              <a:defRPr/>
            </a:pPr>
            <a:endParaRPr lang="en-US" altLang="en-US" sz="1000" b="1" i="1" dirty="0" smtClean="0">
              <a:latin typeface="Palatino Linotype" pitchFamily="18" charset="0"/>
            </a:endParaRPr>
          </a:p>
          <a:p>
            <a:pPr algn="ctr" eaLnBrk="1" hangingPunct="1">
              <a:spcBef>
                <a:spcPct val="0"/>
              </a:spcBef>
              <a:buFontTx/>
              <a:buNone/>
              <a:defRPr/>
            </a:pPr>
            <a:endParaRPr lang="en-US" altLang="en-US" sz="800" b="1" i="1" dirty="0" smtClean="0">
              <a:latin typeface="Palatino Linotype" pitchFamily="18" charset="0"/>
            </a:endParaRPr>
          </a:p>
          <a:p>
            <a:pPr algn="ctr" eaLnBrk="1" hangingPunct="1">
              <a:spcBef>
                <a:spcPct val="0"/>
              </a:spcBef>
              <a:buFontTx/>
              <a:buNone/>
              <a:defRPr/>
            </a:pPr>
            <a:r>
              <a:rPr lang="en-US" altLang="en-US" b="1" i="1" dirty="0" err="1" smtClean="0">
                <a:latin typeface="Palatino Linotype" pitchFamily="18" charset="0"/>
              </a:rPr>
              <a:t>Cadette</a:t>
            </a:r>
            <a:r>
              <a:rPr lang="en-US" altLang="en-US" b="1" i="1" dirty="0" smtClean="0">
                <a:latin typeface="Palatino Linotype" pitchFamily="18" charset="0"/>
              </a:rPr>
              <a:t> Leader in Action (LIA)</a:t>
            </a:r>
          </a:p>
          <a:p>
            <a:pPr algn="ctr" eaLnBrk="1" hangingPunct="1">
              <a:spcBef>
                <a:spcPct val="0"/>
              </a:spcBef>
              <a:buFontTx/>
              <a:buNone/>
              <a:defRPr/>
            </a:pPr>
            <a:r>
              <a:rPr lang="en-US" altLang="en-US" sz="2800" b="1" i="1" dirty="0" smtClean="0">
                <a:latin typeface="Palatino Linotype" pitchFamily="18" charset="0"/>
              </a:rPr>
              <a:t>Brownie-World of Girls Presentation</a:t>
            </a:r>
          </a:p>
          <a:p>
            <a:pPr algn="ctr" eaLnBrk="1" hangingPunct="1">
              <a:spcBef>
                <a:spcPct val="0"/>
              </a:spcBef>
              <a:buFontTx/>
              <a:buNone/>
              <a:defRPr/>
            </a:pPr>
            <a:r>
              <a:rPr lang="en-US" altLang="en-US" sz="2200" b="1" i="1" dirty="0" smtClean="0">
                <a:latin typeface="Palatino Linotype" pitchFamily="18" charset="0"/>
              </a:rPr>
              <a:t>Completed _______________________</a:t>
            </a:r>
          </a:p>
          <a:p>
            <a:pPr algn="ctr" eaLnBrk="1" hangingPunct="1">
              <a:spcBef>
                <a:spcPct val="0"/>
              </a:spcBef>
              <a:buFontTx/>
              <a:buNone/>
              <a:defRPr/>
            </a:pPr>
            <a:r>
              <a:rPr lang="en-US" altLang="en-US" sz="2200" b="1" i="1" dirty="0" smtClean="0">
                <a:latin typeface="Palatino Linotype" pitchFamily="18" charset="0"/>
              </a:rPr>
              <a:t>is hereby granted to:</a:t>
            </a:r>
            <a:r>
              <a:rPr lang="en-US" altLang="en-US" sz="2200" dirty="0" smtClean="0">
                <a:latin typeface="Garamond" pitchFamily="18" charset="0"/>
              </a:rPr>
              <a:t/>
            </a:r>
            <a:br>
              <a:rPr lang="en-US" altLang="en-US" sz="2200" dirty="0" smtClean="0">
                <a:latin typeface="Garamond" pitchFamily="18" charset="0"/>
              </a:rPr>
            </a:br>
            <a:endParaRPr lang="en-US" altLang="en-US" sz="2200" dirty="0" smtClean="0">
              <a:latin typeface="Garamond" pitchFamily="18" charset="0"/>
            </a:endParaRPr>
          </a:p>
          <a:p>
            <a:pPr algn="ctr" eaLnBrk="1" hangingPunct="1">
              <a:spcBef>
                <a:spcPct val="0"/>
              </a:spcBef>
              <a:buFontTx/>
              <a:buNone/>
              <a:defRPr/>
            </a:pPr>
            <a:r>
              <a:rPr lang="en-US" altLang="en-US" sz="2800" b="1" i="1" u="sng" dirty="0" smtClean="0">
                <a:latin typeface="Palatino Linotype" pitchFamily="18" charset="0"/>
              </a:rPr>
              <a:t>__________________</a:t>
            </a:r>
            <a:endParaRPr lang="en-US" altLang="en-US" sz="5400" b="1" i="1" u="sng" dirty="0" smtClean="0">
              <a:latin typeface="Palatino Linotype" pitchFamily="18" charset="0"/>
            </a:endParaRPr>
          </a:p>
          <a:p>
            <a:pPr algn="ctr" eaLnBrk="1" hangingPunct="1">
              <a:spcBef>
                <a:spcPct val="0"/>
              </a:spcBef>
              <a:buFontTx/>
              <a:buNone/>
              <a:defRPr/>
            </a:pPr>
            <a:endParaRPr lang="en-US" altLang="en-US" sz="1050" b="1" i="1" dirty="0" smtClean="0">
              <a:latin typeface="Palatino Linotype" pitchFamily="18" charset="0"/>
            </a:endParaRPr>
          </a:p>
          <a:p>
            <a:pPr algn="ctr" eaLnBrk="1" hangingPunct="1">
              <a:spcBef>
                <a:spcPct val="0"/>
              </a:spcBef>
              <a:buFontTx/>
              <a:buNone/>
              <a:defRPr/>
            </a:pPr>
            <a:r>
              <a:rPr lang="en-US" altLang="en-US" sz="2800" b="1" i="1" dirty="0" smtClean="0">
                <a:latin typeface="Palatino Linotype" pitchFamily="18" charset="0"/>
              </a:rPr>
              <a:t>Marshes of Glynn Girl Scouts</a:t>
            </a:r>
            <a:endParaRPr lang="en-US" altLang="en-US" sz="2000" b="1" i="1" dirty="0" smtClean="0">
              <a:latin typeface="Palatino Linotype" pitchFamily="18" charset="0"/>
            </a:endParaRPr>
          </a:p>
          <a:p>
            <a:pPr algn="ctr" eaLnBrk="1" hangingPunct="1">
              <a:spcBef>
                <a:spcPct val="0"/>
              </a:spcBef>
              <a:buFontTx/>
              <a:buNone/>
              <a:defRPr/>
            </a:pPr>
            <a:r>
              <a:rPr lang="en-US" altLang="en-US" sz="2200" dirty="0" smtClean="0">
                <a:latin typeface="Garamond" pitchFamily="18" charset="0"/>
              </a:rPr>
              <a:t/>
            </a:r>
            <a:br>
              <a:rPr lang="en-US" altLang="en-US" sz="2200" dirty="0" smtClean="0">
                <a:latin typeface="Garamond" pitchFamily="18" charset="0"/>
              </a:rPr>
            </a:br>
            <a:r>
              <a:rPr lang="en-US" altLang="en-US" sz="2200" i="1" dirty="0" smtClean="0">
                <a:latin typeface="Palatino Linotype" pitchFamily="18" charset="0"/>
              </a:rPr>
              <a:t>Awarded:__________________</a:t>
            </a:r>
            <a:r>
              <a:rPr lang="en-US" altLang="en-US" sz="1600" dirty="0" smtClean="0">
                <a:latin typeface="Garamond" pitchFamily="18" charset="0"/>
              </a:rPr>
              <a:t/>
            </a:r>
            <a:br>
              <a:rPr lang="en-US" altLang="en-US" sz="1600" dirty="0" smtClean="0">
                <a:latin typeface="Garamond" pitchFamily="18" charset="0"/>
              </a:rPr>
            </a:br>
            <a:endParaRPr lang="en-US" altLang="en-US" sz="1600" i="1" dirty="0" smtClean="0">
              <a:latin typeface="Palatino Linotype" pitchFamily="18" charset="0"/>
            </a:endParaRPr>
          </a:p>
        </p:txBody>
      </p:sp>
      <p:pic>
        <p:nvPicPr>
          <p:cNvPr id="4" name="Picture 5" descr="C:\Users\lssijay\AppData\Local\Microsoft\Windows\Temporary Internet Files\Content.IE5\EMSBTHXW\090310_girl_scouts_logo[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2612" y="4805362"/>
            <a:ext cx="1658938"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93240">
            <a:off x="4435475" y="693737"/>
            <a:ext cx="1957387" cy="1196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1311064">
            <a:off x="3213100" y="644525"/>
            <a:ext cx="774700" cy="1444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F543628C-F70C-4FC5-8CD7-CB51E9CF47F0}" type="slidenum">
              <a:rPr lang="en-US" smtClean="0"/>
              <a:pPr/>
              <a:t>61</a:t>
            </a:fld>
            <a:endParaRPr lang="en-US"/>
          </a:p>
        </p:txBody>
      </p:sp>
    </p:spTree>
    <p:extLst>
      <p:ext uri="{BB962C8B-B14F-4D97-AF65-F5344CB8AC3E}">
        <p14:creationId xmlns:p14="http://schemas.microsoft.com/office/powerpoint/2010/main" xmlns="" val="1681617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81000"/>
            <a:ext cx="7620000" cy="6647974"/>
          </a:xfrm>
          <a:prstGeom prst="rect">
            <a:avLst/>
          </a:prstGeom>
          <a:noFill/>
        </p:spPr>
        <p:txBody>
          <a:bodyPr wrap="square" rtlCol="0">
            <a:spAutoFit/>
          </a:bodyPr>
          <a:lstStyle/>
          <a:p>
            <a:r>
              <a:rPr lang="en-US" dirty="0" smtClean="0"/>
              <a:t>CADETTE_______________________</a:t>
            </a:r>
          </a:p>
          <a:p>
            <a:endParaRPr lang="en-US" sz="1200" dirty="0" smtClean="0"/>
          </a:p>
          <a:p>
            <a:r>
              <a:rPr lang="en-US" b="1" i="1" dirty="0" smtClean="0"/>
              <a:t>(Complete Journal information – Paste Flag and </a:t>
            </a:r>
          </a:p>
          <a:p>
            <a:r>
              <a:rPr lang="en-US" b="1" i="1" dirty="0" smtClean="0"/>
              <a:t>pick out picture for Jordan – Can use Journal Books </a:t>
            </a:r>
          </a:p>
          <a:p>
            <a:r>
              <a:rPr lang="en-US" b="1" i="1" dirty="0" smtClean="0"/>
              <a:t>Or Folders with sheets of paper.)</a:t>
            </a:r>
          </a:p>
          <a:p>
            <a:endParaRPr lang="en-US" dirty="0"/>
          </a:p>
          <a:p>
            <a:r>
              <a:rPr lang="en-US" b="1" dirty="0" smtClean="0"/>
              <a:t>Say: </a:t>
            </a:r>
            <a:r>
              <a:rPr lang="en-US" dirty="0" smtClean="0"/>
              <a:t>Welcome.  The Bookmobile has landed in a </a:t>
            </a:r>
          </a:p>
          <a:p>
            <a:r>
              <a:rPr lang="en-US" dirty="0" smtClean="0"/>
              <a:t>country called Jordan.</a:t>
            </a:r>
          </a:p>
          <a:p>
            <a:endParaRPr lang="en-US" dirty="0"/>
          </a:p>
          <a:p>
            <a:r>
              <a:rPr lang="en-US" b="1" dirty="0"/>
              <a:t>Say</a:t>
            </a:r>
            <a:r>
              <a:rPr lang="en-US" dirty="0" smtClean="0"/>
              <a:t>: Let’s Find Jordan on the World Map</a:t>
            </a:r>
            <a:r>
              <a:rPr lang="en-US" i="1" dirty="0" smtClean="0"/>
              <a:t>.  </a:t>
            </a:r>
            <a:r>
              <a:rPr lang="en-US" b="1" i="1" dirty="0" smtClean="0"/>
              <a:t>(Point to the map on the Wall</a:t>
            </a:r>
            <a:r>
              <a:rPr lang="en-US" b="1" dirty="0" smtClean="0"/>
              <a:t>)</a:t>
            </a:r>
          </a:p>
          <a:p>
            <a:r>
              <a:rPr lang="en-US" dirty="0" smtClean="0"/>
              <a:t>Where do you think it is located on the Map?</a:t>
            </a:r>
          </a:p>
          <a:p>
            <a:endParaRPr lang="en-US" dirty="0"/>
          </a:p>
          <a:p>
            <a:r>
              <a:rPr lang="en-US" b="1" dirty="0" smtClean="0"/>
              <a:t>Say: </a:t>
            </a:r>
            <a:r>
              <a:rPr lang="en-US" dirty="0" smtClean="0"/>
              <a:t>Jordan, is an Arab country in the Middle East.  It is a little smaller than Indiana and borders the countries of Syria, Iraq, Saudi Arabia and Israel.</a:t>
            </a:r>
          </a:p>
          <a:p>
            <a:endParaRPr lang="en-US" dirty="0"/>
          </a:p>
          <a:p>
            <a:r>
              <a:rPr lang="en-US" dirty="0" smtClean="0"/>
              <a:t>CADETTE_______________________</a:t>
            </a:r>
          </a:p>
          <a:p>
            <a:r>
              <a:rPr lang="en-US" b="1" i="1" dirty="0" smtClean="0"/>
              <a:t>(HAVE ONE OF THE GIRLS TO COME UP AND PLACE A PIN </a:t>
            </a:r>
          </a:p>
          <a:p>
            <a:r>
              <a:rPr lang="en-US" b="1" i="1" dirty="0" smtClean="0"/>
              <a:t>ON THE COUNTRY JORDAN)</a:t>
            </a:r>
          </a:p>
          <a:p>
            <a:endParaRPr lang="en-US" i="1" dirty="0" smtClean="0"/>
          </a:p>
          <a:p>
            <a:r>
              <a:rPr lang="en-US" b="1" i="1" dirty="0" smtClean="0"/>
              <a:t>Say: </a:t>
            </a:r>
            <a:r>
              <a:rPr lang="en-US" dirty="0" smtClean="0"/>
              <a:t>When we look at Jordan, Western Jordan is the only region where crops can grow as it is close to the Jordan river.  The eastern and southern parts are desert, with fewer than two inches of rain a year.</a:t>
            </a:r>
            <a:endParaRPr lang="en-US" i="1" dirty="0" smtClean="0"/>
          </a:p>
          <a:p>
            <a:endParaRPr lang="en-US" dirty="0"/>
          </a:p>
          <a:p>
            <a:pPr lvl="1"/>
            <a:endParaRPr lang="en-US" dirty="0" smtClean="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53200" y="3382132"/>
            <a:ext cx="1447800" cy="16470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2957" y="457200"/>
            <a:ext cx="2533650" cy="1787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543628C-F70C-4FC5-8CD7-CB51E9CF47F0}" type="slidenum">
              <a:rPr lang="en-US" smtClean="0"/>
              <a:pPr/>
              <a:t>7</a:t>
            </a:fld>
            <a:endParaRPr lang="en-US"/>
          </a:p>
        </p:txBody>
      </p:sp>
    </p:spTree>
    <p:extLst>
      <p:ext uri="{BB962C8B-B14F-4D97-AF65-F5344CB8AC3E}">
        <p14:creationId xmlns:p14="http://schemas.microsoft.com/office/powerpoint/2010/main" xmlns="" val="2373181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81000"/>
            <a:ext cx="7315200" cy="5909310"/>
          </a:xfrm>
          <a:prstGeom prst="rect">
            <a:avLst/>
          </a:prstGeom>
        </p:spPr>
        <p:txBody>
          <a:bodyPr wrap="square">
            <a:spAutoFit/>
          </a:bodyPr>
          <a:lstStyle/>
          <a:p>
            <a:r>
              <a:rPr lang="en-US" dirty="0" smtClean="0"/>
              <a:t>CADETTE_______________________</a:t>
            </a:r>
          </a:p>
          <a:p>
            <a:endParaRPr lang="en-US" dirty="0" smtClean="0"/>
          </a:p>
          <a:p>
            <a:r>
              <a:rPr lang="en-US" b="1" dirty="0" smtClean="0"/>
              <a:t>Say:  </a:t>
            </a:r>
            <a:r>
              <a:rPr lang="en-US" dirty="0" smtClean="0"/>
              <a:t>Arabic is the official language, but most people speak both Arabic and English.  People often greet each other by saying, “Peace be upon you” and the response is “and upon you be peace”.</a:t>
            </a:r>
          </a:p>
          <a:p>
            <a:endParaRPr lang="en-US" dirty="0"/>
          </a:p>
          <a:p>
            <a:r>
              <a:rPr lang="en-US" b="1" i="1" dirty="0" smtClean="0"/>
              <a:t>Have the girls practice speaking to each other.  Pair up the girls and have them speak to each other:  “Peace be upon you” and respond with “and upon you be peace”.</a:t>
            </a:r>
          </a:p>
          <a:p>
            <a:endParaRPr lang="en-US" dirty="0" smtClean="0"/>
          </a:p>
          <a:p>
            <a:r>
              <a:rPr lang="en-US" b="1" dirty="0" smtClean="0"/>
              <a:t>Say: </a:t>
            </a:r>
            <a:r>
              <a:rPr lang="en-US" dirty="0" smtClean="0"/>
              <a:t>The biggest city is the capital city of Amman.</a:t>
            </a:r>
          </a:p>
          <a:p>
            <a:endParaRPr lang="en-US" b="1" dirty="0"/>
          </a:p>
          <a:p>
            <a:r>
              <a:rPr lang="en-US" b="1" dirty="0" smtClean="0"/>
              <a:t>Say:  </a:t>
            </a:r>
            <a:r>
              <a:rPr lang="en-US" dirty="0" smtClean="0"/>
              <a:t>Let’s now listen to a story from Jordan</a:t>
            </a:r>
          </a:p>
          <a:p>
            <a:endParaRPr lang="en-US" dirty="0"/>
          </a:p>
          <a:p>
            <a:r>
              <a:rPr lang="en-US" dirty="0" smtClean="0"/>
              <a:t>CADETTE___________________________</a:t>
            </a:r>
          </a:p>
          <a:p>
            <a:endParaRPr lang="en-US" dirty="0"/>
          </a:p>
          <a:p>
            <a:r>
              <a:rPr lang="en-US" b="1" dirty="0" smtClean="0"/>
              <a:t>Say:</a:t>
            </a:r>
            <a:r>
              <a:rPr lang="en-US" dirty="0" smtClean="0"/>
              <a:t>  The Bookmobile has landed in a desert city of Amman, in the country of Jordan. We’re in a small park next to a tall apartment building.  There is a little girl skipping out the front door.  Hi…Peace be upon you, and upon you be peace she says.  My name is </a:t>
            </a:r>
            <a:r>
              <a:rPr lang="en-US" dirty="0" err="1" smtClean="0"/>
              <a:t>Shali</a:t>
            </a:r>
            <a:r>
              <a:rPr lang="en-US" dirty="0" smtClean="0"/>
              <a:t>.</a:t>
            </a:r>
            <a:endParaRPr lang="en-US" b="1" dirty="0" smtClean="0"/>
          </a:p>
          <a:p>
            <a:endParaRPr lang="en-US" dirty="0"/>
          </a:p>
        </p:txBody>
      </p:sp>
      <p:sp>
        <p:nvSpPr>
          <p:cNvPr id="3" name="Slide Number Placeholder 2"/>
          <p:cNvSpPr>
            <a:spLocks noGrp="1"/>
          </p:cNvSpPr>
          <p:nvPr>
            <p:ph type="sldNum" sz="quarter" idx="12"/>
          </p:nvPr>
        </p:nvSpPr>
        <p:spPr/>
        <p:txBody>
          <a:bodyPr/>
          <a:lstStyle/>
          <a:p>
            <a:fld id="{F543628C-F70C-4FC5-8CD7-CB51E9CF47F0}" type="slidenum">
              <a:rPr lang="en-US" smtClean="0"/>
              <a:pPr/>
              <a:t>8</a:t>
            </a:fld>
            <a:endParaRPr lang="en-US"/>
          </a:p>
        </p:txBody>
      </p:sp>
    </p:spTree>
    <p:extLst>
      <p:ext uri="{BB962C8B-B14F-4D97-AF65-F5344CB8AC3E}">
        <p14:creationId xmlns:p14="http://schemas.microsoft.com/office/powerpoint/2010/main" xmlns="" val="3682628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7848600" cy="5632311"/>
          </a:xfrm>
          <a:prstGeom prst="rect">
            <a:avLst/>
          </a:prstGeom>
          <a:noFill/>
        </p:spPr>
        <p:txBody>
          <a:bodyPr wrap="square" rtlCol="0">
            <a:spAutoFit/>
          </a:bodyPr>
          <a:lstStyle/>
          <a:p>
            <a:r>
              <a:rPr lang="en-US" dirty="0" err="1" smtClean="0"/>
              <a:t>Cadette</a:t>
            </a:r>
            <a:r>
              <a:rPr lang="en-US" dirty="0" smtClean="0"/>
              <a:t>__________________________</a:t>
            </a:r>
          </a:p>
          <a:p>
            <a:endParaRPr lang="en-US" dirty="0"/>
          </a:p>
          <a:p>
            <a:r>
              <a:rPr lang="en-US" b="1" dirty="0" smtClean="0"/>
              <a:t>Say:  </a:t>
            </a:r>
            <a:r>
              <a:rPr lang="en-US" dirty="0" err="1" smtClean="0"/>
              <a:t>Shali</a:t>
            </a:r>
            <a:r>
              <a:rPr lang="en-US" dirty="0" smtClean="0"/>
              <a:t> is on her way to pick figs on her cousin’s farm.  How would you like to taste a food made of figs?  </a:t>
            </a:r>
          </a:p>
          <a:p>
            <a:endParaRPr lang="en-US" b="1" dirty="0"/>
          </a:p>
          <a:p>
            <a:r>
              <a:rPr lang="en-US" b="1" i="1" dirty="0" smtClean="0"/>
              <a:t>Give each girl a fig newton to taste.  You will probably prefer the fig newton to the main food in Jordan…</a:t>
            </a:r>
            <a:r>
              <a:rPr lang="en-US" b="1" i="1" dirty="0" err="1" smtClean="0"/>
              <a:t>Mansaf</a:t>
            </a:r>
            <a:r>
              <a:rPr lang="en-US" b="1" i="1" dirty="0" smtClean="0"/>
              <a:t>.  Look in your folder for a picture of this dish.</a:t>
            </a:r>
          </a:p>
          <a:p>
            <a:endParaRPr lang="en-US" b="1" i="1" dirty="0"/>
          </a:p>
          <a:p>
            <a:r>
              <a:rPr lang="en-US" b="1" i="1" dirty="0" smtClean="0"/>
              <a:t>Say:</a:t>
            </a:r>
            <a:r>
              <a:rPr lang="en-US" dirty="0" smtClean="0"/>
              <a:t>  Let’s continue with our story.  Our bookmobile has lots of books and reading is important.  </a:t>
            </a:r>
            <a:r>
              <a:rPr lang="en-US" dirty="0" err="1" smtClean="0"/>
              <a:t>Shali</a:t>
            </a:r>
            <a:r>
              <a:rPr lang="en-US" dirty="0" smtClean="0"/>
              <a:t> said she has lots of books but has trouble reading them because the words are big and she has trouble understanding what they mean.</a:t>
            </a:r>
          </a:p>
          <a:p>
            <a:endParaRPr lang="en-US" b="1" i="1" dirty="0"/>
          </a:p>
          <a:p>
            <a:r>
              <a:rPr lang="en-US" b="1" i="1" dirty="0" smtClean="0"/>
              <a:t>Ask the girls if they ever see words they don’t understand when they are reading?</a:t>
            </a:r>
          </a:p>
          <a:p>
            <a:endParaRPr lang="en-US" b="1" i="1" dirty="0"/>
          </a:p>
          <a:p>
            <a:r>
              <a:rPr lang="en-US" b="1" i="1" dirty="0" smtClean="0"/>
              <a:t>Say:</a:t>
            </a:r>
            <a:r>
              <a:rPr lang="en-US" dirty="0" smtClean="0"/>
              <a:t> Maybe we can help with your reading problem.  Let’s look in our bookmobile and see if we have some books that are just right for you.  </a:t>
            </a:r>
            <a:r>
              <a:rPr lang="en-US" dirty="0" err="1" smtClean="0"/>
              <a:t>Shali</a:t>
            </a:r>
            <a:r>
              <a:rPr lang="en-US" dirty="0" smtClean="0"/>
              <a:t> said she wanted to be a good reader and read about plants.  After giving </a:t>
            </a:r>
            <a:r>
              <a:rPr lang="en-US" dirty="0" err="1" smtClean="0"/>
              <a:t>Shali</a:t>
            </a:r>
            <a:r>
              <a:rPr lang="en-US" dirty="0" smtClean="0"/>
              <a:t> some books, </a:t>
            </a:r>
            <a:r>
              <a:rPr lang="en-US" dirty="0" err="1" smtClean="0"/>
              <a:t>Shali</a:t>
            </a:r>
            <a:r>
              <a:rPr lang="en-US" dirty="0" smtClean="0"/>
              <a:t> gave us all some figs to take home.  It was really nice meeting </a:t>
            </a:r>
            <a:r>
              <a:rPr lang="en-US" dirty="0" err="1" smtClean="0"/>
              <a:t>Shali</a:t>
            </a:r>
            <a:r>
              <a:rPr lang="en-US" dirty="0" smtClean="0"/>
              <a:t> in the country of Jordan.</a:t>
            </a:r>
            <a:endParaRPr lang="en-US" b="1" i="1" dirty="0"/>
          </a:p>
        </p:txBody>
      </p:sp>
      <p:sp>
        <p:nvSpPr>
          <p:cNvPr id="3" name="Slide Number Placeholder 2"/>
          <p:cNvSpPr>
            <a:spLocks noGrp="1"/>
          </p:cNvSpPr>
          <p:nvPr>
            <p:ph type="sldNum" sz="quarter" idx="12"/>
          </p:nvPr>
        </p:nvSpPr>
        <p:spPr/>
        <p:txBody>
          <a:bodyPr/>
          <a:lstStyle/>
          <a:p>
            <a:fld id="{F543628C-F70C-4FC5-8CD7-CB51E9CF47F0}" type="slidenum">
              <a:rPr lang="en-US" smtClean="0"/>
              <a:pPr/>
              <a:t>9</a:t>
            </a:fld>
            <a:endParaRPr lang="en-US"/>
          </a:p>
        </p:txBody>
      </p:sp>
    </p:spTree>
    <p:extLst>
      <p:ext uri="{BB962C8B-B14F-4D97-AF65-F5344CB8AC3E}">
        <p14:creationId xmlns:p14="http://schemas.microsoft.com/office/powerpoint/2010/main" xmlns="" val="30949182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TotalTime>
  <Words>2035</Words>
  <Application>Microsoft Office PowerPoint</Application>
  <PresentationFormat>On-screen Show (4:3)</PresentationFormat>
  <Paragraphs>466</Paragraphs>
  <Slides>61</Slides>
  <Notes>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Slide 1</vt:lpstr>
      <vt:lpstr>World of Girls Journey</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Company>Rich Products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Yarbrough, Christine</dc:creator>
  <cp:lastModifiedBy>kenny sapp</cp:lastModifiedBy>
  <cp:revision>69</cp:revision>
  <cp:lastPrinted>2016-06-22T18:28:01Z</cp:lastPrinted>
  <dcterms:created xsi:type="dcterms:W3CDTF">2014-03-12T02:47:56Z</dcterms:created>
  <dcterms:modified xsi:type="dcterms:W3CDTF">2016-08-09T05:37:41Z</dcterms:modified>
</cp:coreProperties>
</file>